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79" r:id="rId3"/>
    <p:sldId id="260" r:id="rId4"/>
    <p:sldId id="261" r:id="rId5"/>
    <p:sldId id="284" r:id="rId6"/>
    <p:sldId id="280" r:id="rId7"/>
    <p:sldId id="259" r:id="rId8"/>
    <p:sldId id="281" r:id="rId9"/>
    <p:sldId id="283" r:id="rId10"/>
    <p:sldId id="285" r:id="rId11"/>
    <p:sldId id="263" r:id="rId12"/>
    <p:sldId id="282" r:id="rId13"/>
    <p:sldId id="262" r:id="rId14"/>
    <p:sldId id="286" r:id="rId15"/>
    <p:sldId id="267" r:id="rId16"/>
    <p:sldId id="264" r:id="rId17"/>
    <p:sldId id="268" r:id="rId18"/>
    <p:sldId id="269" r:id="rId19"/>
    <p:sldId id="270" r:id="rId20"/>
    <p:sldId id="272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98BB9-E0E1-4575-A6DE-6287BB5D56ED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C8E7-7B86-46AB-89F3-32A6D5B86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1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D7669-73DB-4735-AA2E-96FDA22152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0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D7669-73DB-4735-AA2E-96FDA22152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1276D-D0AB-4835-A8B0-F2F1A69B2EBE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495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DDD20-4CA1-4EDA-B1E2-9EC485697F8C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848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D3DF-5F2E-4666-816F-2A63332302F5}" type="datetime1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5A4-58FE-4464-819F-1FB8BC417B67}" type="datetime1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C531-5966-4497-9A33-6AD43511DB64}" type="datetime1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4282" y="1772816"/>
            <a:ext cx="8750206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Titel 20"/>
          <p:cNvSpPr>
            <a:spLocks noGrp="1"/>
          </p:cNvSpPr>
          <p:nvPr>
            <p:ph type="title"/>
          </p:nvPr>
        </p:nvSpPr>
        <p:spPr>
          <a:xfrm>
            <a:off x="214313" y="1128738"/>
            <a:ext cx="8750175" cy="500062"/>
          </a:xfrm>
        </p:spPr>
        <p:txBody>
          <a:bodyPr/>
          <a:lstStyle>
            <a:lvl1pPr>
              <a:defRPr sz="240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22ED-191F-4F57-BE0C-4193B864BBFB}" type="datetime1">
              <a:rPr lang="ru-RU" smtClean="0"/>
              <a:t>16.10.2019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D047-D1B9-4502-8F97-3B066F56BCB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227890"/>
      </p:ext>
    </p:extLst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2927-6C8D-4904-B889-B03E0EEC6F5C}" type="datetime1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EF6D-043E-4266-8FF6-16E2F89959F2}" type="datetime1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800C-6398-4E4F-9DDA-01EB5BAE2BE4}" type="datetime1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5402-BEBF-495C-A2F4-CCDC465F320E}" type="datetime1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5823-2AA0-4FF2-ACF9-764767FB4E4D}" type="datetime1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DD4D-E9CD-4DA0-B91C-A2D04A31A6B5}" type="datetime1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C6-73E9-4D73-B96F-92003333F2D0}" type="datetime1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AC8A-B4EB-40CD-96B9-5C24ACDE88B4}" type="datetime1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F7A1-FE47-41F8-B1F7-D25992A903D4}" type="datetime1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33E1-3E83-44A7-8FCA-30021F83E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552" y="2708920"/>
            <a:ext cx="8305800" cy="133767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-3810" algn="ctr">
              <a:lnSpc>
                <a:spcPct val="102400"/>
              </a:lnSpc>
              <a:spcBef>
                <a:spcPts val="50"/>
              </a:spcBef>
            </a:pPr>
            <a:r>
              <a:rPr lang="ru-RU" sz="2800" b="1" spc="10" dirty="0" smtClean="0">
                <a:solidFill>
                  <a:srgbClr val="002060"/>
                </a:solidFill>
                <a:cs typeface="Arial"/>
              </a:rPr>
              <a:t>Развитие малой энергетики России - как составная часть выполнения поручений Президента РФ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12065" marR="5080" indent="-3810" algn="ctr">
              <a:lnSpc>
                <a:spcPct val="102400"/>
              </a:lnSpc>
              <a:spcBef>
                <a:spcPts val="50"/>
              </a:spcBef>
            </a:pPr>
            <a:endParaRPr sz="28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1125" y="3581400"/>
            <a:ext cx="533400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66439" y="6120193"/>
            <a:ext cx="1624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16365D"/>
                </a:solidFill>
                <a:latin typeface="Arial"/>
                <a:cs typeface="Arial"/>
              </a:rPr>
              <a:t>Москва, </a:t>
            </a:r>
            <a:r>
              <a:rPr sz="1800" spc="-25" dirty="0" smtClean="0">
                <a:solidFill>
                  <a:srgbClr val="16365D"/>
                </a:solidFill>
                <a:latin typeface="Arial"/>
                <a:cs typeface="Arial"/>
              </a:rPr>
              <a:t>201</a:t>
            </a:r>
            <a:r>
              <a:rPr lang="ru-RU" sz="1800" spc="-25" dirty="0" smtClean="0">
                <a:solidFill>
                  <a:srgbClr val="16365D"/>
                </a:solidFill>
                <a:latin typeface="Arial"/>
                <a:cs typeface="Arial"/>
              </a:rPr>
              <a:t>9</a:t>
            </a:r>
            <a:r>
              <a:rPr sz="1800" spc="85" dirty="0" smtClean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16365D"/>
                </a:solidFill>
                <a:latin typeface="Arial"/>
                <a:cs typeface="Arial"/>
              </a:rPr>
              <a:t>г.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58125" y="219075"/>
            <a:ext cx="409575" cy="552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86675" y="828675"/>
            <a:ext cx="400050" cy="552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4" name="AutoShape 2" descr="https://static.wixstatic.com/media/204838_b7828b7148194643813c2d45bb8cc901~mv2.png/v1/fill/w_339,h_61,al_c,q_80,usm_0.66_1.00_0.01/204838_b7828b7148194643813c2d45bb8cc901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static.wixstatic.com/media/204838_b7828b7148194643813c2d45bb8cc901~mv2.png/v1/fill/w_339,h_61,al_c,q_80,usm_0.66_1.00_0.01/204838_b7828b7148194643813c2d45bb8cc901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013176"/>
            <a:ext cx="2987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/>
          <a:srcRect l="1471" t="19802" r="77888" b="71214"/>
          <a:stretch>
            <a:fillRect/>
          </a:stretch>
        </p:blipFill>
        <p:spPr bwMode="auto">
          <a:xfrm>
            <a:off x="251520" y="5229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ll\AppData\Local\Temp\Rar$DRa1380.16756\НАЭВИ ЛОГОТИП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908720"/>
            <a:ext cx="3352800" cy="897276"/>
          </a:xfrm>
          <a:prstGeom prst="rect">
            <a:avLst/>
          </a:prstGeom>
          <a:noFill/>
        </p:spPr>
      </p:pic>
      <p:pic>
        <p:nvPicPr>
          <p:cNvPr id="3" name="Picture 4" descr="C:\Users\Dell\Desktop\РАБОЧАЯ\2019\НАЭВИ\ЦЭС 4 ЛОГОТИП рус.png"/>
          <p:cNvPicPr>
            <a:picLocks noChangeAspect="1" noChangeArrowheads="1"/>
          </p:cNvPicPr>
          <p:nvPr/>
        </p:nvPicPr>
        <p:blipFill>
          <a:blip r:embed="rId9" cstate="print"/>
          <a:srcRect l="7434" t="19357" r="13982" b="7086"/>
          <a:stretch>
            <a:fillRect/>
          </a:stretch>
        </p:blipFill>
        <p:spPr bwMode="auto">
          <a:xfrm>
            <a:off x="323528" y="908720"/>
            <a:ext cx="3886200" cy="99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2438400"/>
          </a:xfrm>
        </p:spPr>
        <p:txBody>
          <a:bodyPr>
            <a:noAutofit/>
          </a:bodyPr>
          <a:lstStyle/>
          <a:p>
            <a:pPr marL="92075" indent="623888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Сегодня, по различным оценкам, в России действует около сотни МГЭС мощностью до 6 МВт, с суммарной мощностью 90 МВт и выработкой около 200 млн. кВт·ч в год. Напомню, что по общее количество МГЭС в СССР в конце 40-х составляло более 6500 единиц.</a:t>
            </a:r>
          </a:p>
          <a:p>
            <a:pPr marL="92075" indent="623888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 своему потенциалу гидроресурсы России сопоставимы с существующими объемами выработки электроэнергии всеми электростанциями страны. </a:t>
            </a:r>
          </a:p>
          <a:p>
            <a:pPr marL="92075" indent="623888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При этом малые реки преобладают в гидрографической сети по числу и общей длине. 94% длины речной сети России – малые водотоки.</a:t>
            </a:r>
          </a:p>
          <a:p>
            <a:pPr marL="92075" indent="623888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Характерно, что на водосборах малых рек и в их прибрежных зонах сосредоточена большая часть населения: 90% сельского и до 44% городского. </a:t>
            </a:r>
          </a:p>
          <a:p>
            <a:pPr marL="92075" indent="623888" algn="just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92075" indent="623888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 современным оценкам, опубликованным специалистами НИИ энергетических сооружений (Москва), технически достижимый потенциал МГЭС России позволяет производить 357 млрд. кВт•ч в год (34% потребления электроэнергии в ЕЭС России в 2013 году!).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75856" y="404664"/>
            <a:ext cx="5562600" cy="2743200"/>
          </a:xfrm>
        </p:spPr>
        <p:txBody>
          <a:bodyPr>
            <a:noAutofit/>
          </a:bodyPr>
          <a:lstStyle/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2018 году АО «РАСУ» и компания GLOBAL HYDRO ENERGY </a:t>
            </a:r>
            <a:r>
              <a:rPr lang="en-US" sz="2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GMBH</a:t>
            </a:r>
            <a:r>
              <a:rPr lang="ru-RU" sz="2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(Австрия) заключили меморандум, о сотрудничестве в области строительства и реконструкции МГЭС, производства гидротурбин, агрегатов и комплексных продуктов, а также поставки оборудования </a:t>
            </a:r>
            <a:r>
              <a:rPr lang="ru-RU" sz="22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МГЭС</a:t>
            </a:r>
            <a:r>
              <a:rPr lang="ru-RU" sz="2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для энергоснабжения на территории РФ и </a:t>
            </a:r>
            <a:r>
              <a:rPr lang="ru-RU" sz="2200" dirty="0" smtClean="0">
                <a:solidFill>
                  <a:srgbClr val="002060"/>
                </a:solidFill>
              </a:rPr>
              <a:t>создание сети МГЭС</a:t>
            </a:r>
            <a:r>
              <a:rPr lang="ru-RU" sz="2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  <p:sp>
        <p:nvSpPr>
          <p:cNvPr id="4" name="object 9"/>
          <p:cNvSpPr/>
          <p:nvPr/>
        </p:nvSpPr>
        <p:spPr>
          <a:xfrm>
            <a:off x="323528" y="4005064"/>
            <a:ext cx="5257800" cy="268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3" descr="I:\Transfer\Graml\datenblätter\smarT_Bil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/>
          <a:stretch/>
        </p:blipFill>
        <p:spPr bwMode="auto">
          <a:xfrm rot="20424389">
            <a:off x="279231" y="784200"/>
            <a:ext cx="2774984" cy="2144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964">
            <a:off x="5289188" y="3778625"/>
            <a:ext cx="3245545" cy="243415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400" dirty="0" smtClean="0">
                <a:solidFill>
                  <a:srgbClr val="002060"/>
                </a:solidFill>
              </a:rPr>
              <a:t>Создание единой сети МГЭС, включая строительство новых и восстановление существующих на территории, но вышедших из эксплуатации МГЭС, может решить сразу несколько задач:</a:t>
            </a:r>
          </a:p>
          <a:p>
            <a:pPr marL="182563" lvl="0" indent="274638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выполнить соответствующие требования Президента и Правительства РФ, о создании благоприятных условий жизни населения России;</a:t>
            </a:r>
          </a:p>
          <a:p>
            <a:pPr marL="182563" lvl="0" indent="274638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преодоление энергодефицита для удаленных, труднодоступных, не имеющих центрального энергоснабжения регионов; </a:t>
            </a:r>
          </a:p>
          <a:p>
            <a:pPr marL="182563" lvl="0" indent="274638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способствование снижению зависимости от внешних поставщиков;</a:t>
            </a:r>
          </a:p>
          <a:p>
            <a:pPr marL="182563" lvl="0" indent="274638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обеспечить занятость населения, т.е. создавать благоприятные условия для социально- экономического развития регионов;</a:t>
            </a:r>
          </a:p>
          <a:p>
            <a:pPr marL="182563" lvl="0" indent="274638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сохранять экологию </a:t>
            </a:r>
          </a:p>
          <a:p>
            <a:pPr marL="182563" lvl="0" indent="274638" algn="just"/>
            <a:r>
              <a:rPr lang="ru-RU" sz="2400" dirty="0" smtClean="0">
                <a:solidFill>
                  <a:srgbClr val="002060"/>
                </a:solidFill>
              </a:rPr>
              <a:t>и т.д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C:\Users\Dell\Desktop\РАБОЧАЯ\2019\НАЭВ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660400"/>
            <a:ext cx="8656637" cy="5535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476672"/>
            <a:ext cx="8610600" cy="1440160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Однако, строительство сложных гидросооружений, сопряжено с большими  техническими проблемами по доставке на строительный объект строительства техники, материалов и самих строителей, строительства подъездных дорог, большого объема строительных и монтажных работ. 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Dell\Desktop\РАБОЧАЯ\2019\НАЭВИ\КМГЭС.png"/>
          <p:cNvPicPr/>
          <p:nvPr/>
        </p:nvPicPr>
        <p:blipFill>
          <a:blip r:embed="rId2" cstate="print"/>
          <a:srcRect l="4085" t="9063" r="6684" b="13539"/>
          <a:stretch>
            <a:fillRect/>
          </a:stretch>
        </p:blipFill>
        <p:spPr bwMode="auto">
          <a:xfrm>
            <a:off x="755576" y="2420888"/>
            <a:ext cx="7776864" cy="28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515719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 конца 2010 года </a:t>
            </a:r>
            <a:r>
              <a:rPr lang="ru-RU" sz="28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компания GLOBAL HYDRO ENERGY</a:t>
            </a:r>
            <a:r>
              <a:rPr lang="ru-RU" sz="2800" dirty="0" smtClean="0">
                <a:solidFill>
                  <a:srgbClr val="002060"/>
                </a:solidFill>
              </a:rPr>
              <a:t> начала производство современных цифровых МГЭС контейнерного типа (ЦКМГЭС). 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xmlns="" id="{1D3AE73A-969B-46A4-855C-99CD6F80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225" t="42999" r="30314" b="10801"/>
          <a:stretch/>
        </p:blipFill>
        <p:spPr>
          <a:xfrm>
            <a:off x="304800" y="990600"/>
            <a:ext cx="4343400" cy="2942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5334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Предлагаем </a:t>
            </a:r>
            <a:r>
              <a:rPr lang="ru-RU" sz="2800" b="1" dirty="0" smtClean="0">
                <a:solidFill>
                  <a:srgbClr val="002060"/>
                </a:solidFill>
              </a:rPr>
              <a:t>системное</a:t>
            </a:r>
            <a:r>
              <a:rPr lang="ru-RU" b="1" dirty="0" smtClean="0">
                <a:solidFill>
                  <a:srgbClr val="002060"/>
                </a:solidFill>
              </a:rPr>
              <a:t>, тиражируемое решение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7707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000" dirty="0" smtClean="0">
                <a:solidFill>
                  <a:srgbClr val="002060"/>
                </a:solidFill>
              </a:rPr>
              <a:t>ЦКМГЭС это всё необходимое оборудование, необходимое для работы, дистанционного управления и контроля за ситуацией смонтированное в контейнере на заводе. </a:t>
            </a:r>
          </a:p>
          <a:p>
            <a:pPr indent="266700" algn="just"/>
            <a:r>
              <a:rPr lang="ru-RU" sz="2000" dirty="0" smtClean="0">
                <a:solidFill>
                  <a:srgbClr val="002060"/>
                </a:solidFill>
              </a:rPr>
              <a:t>Основные преимущества: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короткое время доставки оборудования,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196752"/>
            <a:ext cx="40553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простой и быстрый монтаж,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spc="-15" dirty="0" smtClean="0">
                <a:solidFill>
                  <a:srgbClr val="002060"/>
                </a:solidFill>
              </a:rPr>
              <a:t>возможность </a:t>
            </a:r>
            <a:r>
              <a:rPr lang="ru-RU" sz="2000" spc="-5" dirty="0" smtClean="0">
                <a:solidFill>
                  <a:srgbClr val="002060"/>
                </a:solidFill>
              </a:rPr>
              <a:t>поставки </a:t>
            </a:r>
            <a:r>
              <a:rPr lang="ru-RU" sz="2000" spc="-25" dirty="0" smtClean="0">
                <a:solidFill>
                  <a:srgbClr val="002060"/>
                </a:solidFill>
              </a:rPr>
              <a:t>оборудования </a:t>
            </a: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spc="-35" dirty="0" smtClean="0">
                <a:solidFill>
                  <a:srgbClr val="002060"/>
                </a:solidFill>
              </a:rPr>
              <a:t>труднодоступные</a:t>
            </a:r>
            <a:r>
              <a:rPr lang="ru-RU" sz="2000" spc="40" dirty="0" smtClean="0">
                <a:solidFill>
                  <a:srgbClr val="002060"/>
                </a:solidFill>
              </a:rPr>
              <a:t> </a:t>
            </a:r>
            <a:r>
              <a:rPr lang="ru-RU" sz="2000" spc="-15" dirty="0" smtClean="0">
                <a:solidFill>
                  <a:srgbClr val="002060"/>
                </a:solidFill>
              </a:rPr>
              <a:t>районы, 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сокращение в 2-2,5 раза затрат на строительно-монтажные работы. </a:t>
            </a:r>
          </a:p>
          <a:p>
            <a:pPr indent="355600" algn="just"/>
            <a:endParaRPr lang="ru-RU" sz="2000" dirty="0" smtClean="0">
              <a:solidFill>
                <a:srgbClr val="002060"/>
              </a:solidFill>
            </a:endParaRPr>
          </a:p>
          <a:p>
            <a:pPr indent="355600" algn="just"/>
            <a:r>
              <a:rPr lang="ru-RU" sz="2000" dirty="0" smtClean="0">
                <a:solidFill>
                  <a:srgbClr val="002060"/>
                </a:solidFill>
              </a:rPr>
              <a:t>Это позволяет экономить до 30% стоимости проекта, и, как следствие, влиять на снижение себестоимости вырабатываемого электричества. </a:t>
            </a:r>
          </a:p>
          <a:p>
            <a:pPr indent="355600" algn="just"/>
            <a:r>
              <a:rPr lang="ru-RU" sz="2000" dirty="0" smtClean="0">
                <a:solidFill>
                  <a:srgbClr val="002060"/>
                </a:solidFill>
              </a:rPr>
              <a:t>При этом, окупаемость ЦКМГЭС при коэффициенте использования установленной мощности до 93%, еще более снижается.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3600" dirty="0" smtClean="0">
                <a:solidFill>
                  <a:srgbClr val="002060"/>
                </a:solidFill>
              </a:rPr>
              <a:t>ЦКМГЭС— это оптимальное решение, для тех регионов и территорий, куда с финансовой, либо технической точки зрения невозможно провести централизованное электроснабжение. </a:t>
            </a:r>
          </a:p>
          <a:p>
            <a:pPr indent="450850" algn="just"/>
            <a:r>
              <a:rPr lang="ru-RU" sz="3600" dirty="0" smtClean="0">
                <a:solidFill>
                  <a:srgbClr val="002060"/>
                </a:solidFill>
              </a:rPr>
              <a:t>Это решение не требует возведения плотин, и не нарушает экологию рек и других водоемов.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11960" y="923091"/>
            <a:ext cx="462724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8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 случае готового подводящего напорного трубопровода и фундаментной плиты, пуско-наладка   возможна немедленно после  доставки контейнера с КМГЭС на площадку. Для забора воды в напорный трубопровод нет необходимости строить дорогостоящие плотины с необходимым в этом случае появлением водохранилища. </a:t>
            </a:r>
          </a:p>
          <a:p>
            <a:pPr marL="0" marR="0" lvl="0" indent="298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Достаточно создать на реке  небольшой подпор, обеспечивающий переток воды через сорозадерживающую решетку сначала в деривационный канал,  а затем в напорный деривационный трубопровод.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http://www.306.ru/foto/Hydro%20Power%20Box_inst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91135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838200"/>
            <a:ext cx="4267200" cy="2438400"/>
          </a:xfrm>
        </p:spPr>
        <p:txBody>
          <a:bodyPr>
            <a:noAutofit/>
          </a:bodyPr>
          <a:lstStyle/>
          <a:p>
            <a:pPr marL="0" indent="441325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Система полностью автоматизирована.</a:t>
            </a:r>
          </a:p>
          <a:p>
            <a:pPr marL="0" indent="441325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Мониторинг и управление системой осуществляется через дистанционное обслуживание с помощью системы HEROS 4.0.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581400"/>
            <a:ext cx="8735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 smtClean="0">
                <a:solidFill>
                  <a:srgbClr val="002060"/>
                </a:solidFill>
              </a:rPr>
              <a:t>HEROS 4.0, полностью автоматизированная система управления ЦКМГЭС и установкой с системой индикации и системой SCADA от GLOBAL </a:t>
            </a:r>
            <a:r>
              <a:rPr lang="ru-RU" sz="2000" dirty="0" err="1" smtClean="0">
                <a:solidFill>
                  <a:srgbClr val="002060"/>
                </a:solidFill>
              </a:rPr>
              <a:t>Hydro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indent="450850" algn="just"/>
            <a:r>
              <a:rPr lang="ru-RU" sz="2000" dirty="0" smtClean="0">
                <a:solidFill>
                  <a:srgbClr val="002060"/>
                </a:solidFill>
              </a:rPr>
              <a:t>Рабочие параметры настраиваются на электростанции непосредственно на месте с помощью стандартного программного решения и передаются дистанционно необходимым специалистам. </a:t>
            </a:r>
          </a:p>
          <a:p>
            <a:pPr indent="450850" algn="just"/>
            <a:r>
              <a:rPr lang="ru-RU" sz="2000" dirty="0" smtClean="0">
                <a:solidFill>
                  <a:srgbClr val="002060"/>
                </a:solidFill>
              </a:rPr>
              <a:t>Таким образом, интеллектуальная система управления выходит за рамки основных задач обычного регулятора турбины. В своей версии HEROS 4.0 GLOBAL </a:t>
            </a:r>
            <a:r>
              <a:rPr lang="ru-RU" sz="2000" dirty="0" err="1" smtClean="0">
                <a:solidFill>
                  <a:srgbClr val="002060"/>
                </a:solidFill>
              </a:rPr>
              <a:t>Hydro</a:t>
            </a:r>
            <a:r>
              <a:rPr lang="ru-RU" sz="2000" dirty="0" smtClean="0">
                <a:solidFill>
                  <a:srgbClr val="002060"/>
                </a:solidFill>
              </a:rPr>
              <a:t> предлагает стандартизированное решение, индивидуально </a:t>
            </a:r>
            <a:r>
              <a:rPr lang="ru-RU" sz="2000" dirty="0" err="1" smtClean="0">
                <a:solidFill>
                  <a:srgbClr val="002060"/>
                </a:solidFill>
              </a:rPr>
              <a:t>адаптированое</a:t>
            </a:r>
            <a:r>
              <a:rPr lang="ru-RU" sz="2000" dirty="0" smtClean="0">
                <a:solidFill>
                  <a:srgbClr val="002060"/>
                </a:solidFill>
              </a:rPr>
              <a:t> к требованиям и спецификациям  электростанции.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777748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609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Немного о компании GLOBAL HYDRO ENERGY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GMBH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581400"/>
            <a:ext cx="4191000" cy="2799928"/>
          </a:xfrm>
        </p:spPr>
        <p:txBody>
          <a:bodyPr>
            <a:normAutofit fontScale="55000" lnSpcReduction="20000"/>
          </a:bodyPr>
          <a:lstStyle/>
          <a:p>
            <a:r>
              <a:rPr lang="az-Cyrl-AZ" b="1" i="1" u="sng" dirty="0">
                <a:solidFill>
                  <a:srgbClr val="002060"/>
                </a:solidFill>
              </a:rPr>
              <a:t>Ключевое направление</a:t>
            </a:r>
            <a:r>
              <a:rPr lang="az-Cyrl-AZ" i="1" dirty="0">
                <a:solidFill>
                  <a:srgbClr val="002060"/>
                </a:solidFill>
              </a:rPr>
              <a:t>    </a:t>
            </a:r>
            <a:r>
              <a:rPr lang="az-Cyrl-AZ" dirty="0">
                <a:solidFill>
                  <a:srgbClr val="002060"/>
                </a:solidFill>
              </a:rPr>
              <a:t>малая                                                                              		</a:t>
            </a:r>
            <a:r>
              <a:rPr lang="az-Cyrl-AZ" dirty="0" smtClean="0">
                <a:solidFill>
                  <a:srgbClr val="002060"/>
                </a:solidFill>
              </a:rPr>
              <a:t> </a:t>
            </a:r>
            <a:r>
              <a:rPr lang="az-Cyrl-AZ" dirty="0">
                <a:solidFill>
                  <a:srgbClr val="002060"/>
                </a:solidFill>
              </a:rPr>
              <a:t>гидроэлектростанция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az-Cyrl-AZ" b="1" i="1" u="sng" dirty="0">
                <a:solidFill>
                  <a:srgbClr val="002060"/>
                </a:solidFill>
              </a:rPr>
              <a:t>Продукт / </a:t>
            </a:r>
            <a:r>
              <a:rPr lang="az-Cyrl-AZ" b="1" i="1" u="sng" dirty="0" smtClean="0">
                <a:solidFill>
                  <a:srgbClr val="002060"/>
                </a:solidFill>
              </a:rPr>
              <a:t>услуга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</a:t>
            </a:r>
            <a:r>
              <a:rPr lang="az-Cyrl-AZ" dirty="0">
                <a:solidFill>
                  <a:srgbClr val="002060"/>
                </a:solidFill>
              </a:rPr>
              <a:t>Электромеханика </a:t>
            </a:r>
            <a:endParaRPr lang="ru-RU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z-Cyrl-AZ" dirty="0">
                <a:solidFill>
                  <a:srgbClr val="002060"/>
                </a:solidFill>
              </a:rPr>
              <a:t>и автоматизация </a:t>
            </a:r>
            <a:r>
              <a:rPr lang="ru-RU" dirty="0">
                <a:solidFill>
                  <a:srgbClr val="002060"/>
                </a:solidFill>
              </a:rPr>
              <a:t>под  ключ </a:t>
            </a:r>
          </a:p>
          <a:p>
            <a:pPr algn="r">
              <a:buNone/>
            </a:pPr>
            <a:r>
              <a:rPr lang="de-DE" dirty="0">
                <a:solidFill>
                  <a:srgbClr val="002060"/>
                </a:solidFill>
              </a:rPr>
              <a:t>- </a:t>
            </a:r>
            <a:r>
              <a:rPr lang="az-Cyrl-AZ" dirty="0">
                <a:solidFill>
                  <a:srgbClr val="002060"/>
                </a:solidFill>
              </a:rPr>
              <a:t>собственное производство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az-Cyrl-AZ" b="1" i="1" u="sng" dirty="0">
                <a:solidFill>
                  <a:srgbClr val="002060"/>
                </a:solidFill>
              </a:rPr>
              <a:t>Производительность </a:t>
            </a:r>
            <a:r>
              <a:rPr lang="az-Cyrl-AZ" dirty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&gt; 60 </a:t>
            </a:r>
            <a:r>
              <a:rPr lang="az-Cyrl-AZ" dirty="0">
                <a:solidFill>
                  <a:srgbClr val="002060"/>
                </a:solidFill>
              </a:rPr>
              <a:t>турбин </a:t>
            </a:r>
            <a:r>
              <a:rPr lang="ru-RU" dirty="0">
                <a:solidFill>
                  <a:srgbClr val="002060"/>
                </a:solidFill>
              </a:rPr>
              <a:t>в 	</a:t>
            </a:r>
            <a:r>
              <a:rPr lang="az-Cyrl-AZ" dirty="0">
                <a:solidFill>
                  <a:srgbClr val="002060"/>
                </a:solidFill>
              </a:rPr>
              <a:t>год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az-Cyrl-AZ" b="1" i="1" u="sng" dirty="0">
                <a:solidFill>
                  <a:srgbClr val="002060"/>
                </a:solidFill>
              </a:rPr>
              <a:t>Персонал</a:t>
            </a:r>
            <a:r>
              <a:rPr lang="ru-RU" dirty="0">
                <a:solidFill>
                  <a:srgbClr val="002060"/>
                </a:solidFill>
              </a:rPr>
              <a:t>                   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более   </a:t>
            </a:r>
            <a:r>
              <a:rPr lang="de-DE" dirty="0">
                <a:solidFill>
                  <a:srgbClr val="002060"/>
                </a:solidFill>
              </a:rPr>
              <a:t>160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r>
              <a:rPr lang="az-Cyrl-AZ" b="1" i="1" u="sng" dirty="0">
                <a:solidFill>
                  <a:srgbClr val="002060"/>
                </a:solidFill>
              </a:rPr>
              <a:t>Экспорт</a:t>
            </a:r>
            <a:r>
              <a:rPr lang="ru-RU" dirty="0">
                <a:solidFill>
                  <a:srgbClr val="002060"/>
                </a:solidFill>
              </a:rPr>
              <a:t>                                        </a:t>
            </a:r>
            <a:r>
              <a:rPr lang="de-DE" dirty="0" smtClean="0">
                <a:solidFill>
                  <a:srgbClr val="002060"/>
                </a:solidFill>
              </a:rPr>
              <a:t>&gt; </a:t>
            </a:r>
            <a:r>
              <a:rPr lang="de-DE" dirty="0">
                <a:solidFill>
                  <a:srgbClr val="002060"/>
                </a:solidFill>
              </a:rPr>
              <a:t>90%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Bildplatzhalter 9" descr="DSC_0003.JPG"/>
          <p:cNvPicPr>
            <a:picLocks noChangeAspect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276600"/>
            <a:ext cx="1980000" cy="1512000"/>
          </a:xfrm>
          <a:prstGeom prst="rect">
            <a:avLst/>
          </a:prstGeom>
        </p:spPr>
      </p:pic>
      <p:pic>
        <p:nvPicPr>
          <p:cNvPr id="5" name="Bildplatzhalter 9" descr="Leitapparat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276600"/>
            <a:ext cx="1980000" cy="1512000"/>
          </a:xfrm>
          <a:prstGeom prst="rect">
            <a:avLst/>
          </a:prstGeom>
        </p:spPr>
      </p:pic>
      <p:pic>
        <p:nvPicPr>
          <p:cNvPr id="6" name="Bildplatzhalter 18" descr="Hal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876800"/>
            <a:ext cx="1980000" cy="1512000"/>
          </a:xfrm>
          <a:prstGeom prst="rect">
            <a:avLst/>
          </a:prstGeom>
        </p:spPr>
      </p:pic>
      <p:pic>
        <p:nvPicPr>
          <p:cNvPr id="7" name="Bildplatzhalter 35" descr="Drehen.jpg"/>
          <p:cNvPicPr>
            <a:picLocks noChangeAspect="1"/>
          </p:cNvPicPr>
          <p:nvPr/>
        </p:nvPicPr>
        <p:blipFill rotWithShape="1">
          <a:blip r:embed="rId5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800" y="4876800"/>
            <a:ext cx="1980000" cy="1512000"/>
          </a:xfrm>
          <a:prstGeom prst="rect">
            <a:avLst/>
          </a:prstGeom>
          <a:ln w="6350"/>
        </p:spPr>
      </p:pic>
      <p:sp>
        <p:nvSpPr>
          <p:cNvPr id="8" name="Прямоугольник 7"/>
          <p:cNvSpPr/>
          <p:nvPr/>
        </p:nvSpPr>
        <p:spPr>
          <a:xfrm>
            <a:off x="228600" y="990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dirty="0" smtClean="0">
                <a:solidFill>
                  <a:srgbClr val="002060"/>
                </a:solidFill>
              </a:rPr>
              <a:t>GLOBAL </a:t>
            </a:r>
            <a:r>
              <a:rPr lang="ru-RU" dirty="0" err="1" smtClean="0">
                <a:solidFill>
                  <a:srgbClr val="002060"/>
                </a:solidFill>
              </a:rPr>
              <a:t>Hydro</a:t>
            </a:r>
            <a:r>
              <a:rPr lang="ru-RU" dirty="0" smtClean="0">
                <a:solidFill>
                  <a:srgbClr val="002060"/>
                </a:solidFill>
              </a:rPr>
              <a:t> - всемирно известное имя в области технологий гидроэлектростанций. Мы являемся специалистами по турбинам </a:t>
            </a:r>
            <a:r>
              <a:rPr lang="ru-RU" dirty="0" err="1" smtClean="0">
                <a:solidFill>
                  <a:srgbClr val="002060"/>
                </a:solidFill>
              </a:rPr>
              <a:t>Kaplan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Pelton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Francis</a:t>
            </a:r>
            <a:r>
              <a:rPr lang="ru-RU" dirty="0" smtClean="0">
                <a:solidFill>
                  <a:srgbClr val="002060"/>
                </a:solidFill>
              </a:rPr>
              <a:t> мощностью от 100 кВт до 25 МВт.</a:t>
            </a:r>
          </a:p>
          <a:p>
            <a:pPr indent="444500" algn="just"/>
            <a:r>
              <a:rPr lang="ru-RU" dirty="0" smtClean="0">
                <a:solidFill>
                  <a:srgbClr val="002060"/>
                </a:solidFill>
              </a:rPr>
              <a:t>Клиенты доверяют компании, потому что она предлагает устойчивые пакетные решения для всего жизненного цикла завода. С сотрудниками высокой квалификации, современными производственными мощностями, офисами и сильными партнерами по всему миру она стремимся предоставить своим международным клиентам лучшие решения.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10600" cy="5328592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ООО «Центральная энергосервисная компания» (структура «Национального агентства по энергосбережению и возобновляемым источникам энергии» (НАЭВИ), </a:t>
            </a:r>
          </a:p>
          <a:p>
            <a:pPr marL="0" indent="45085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как официальный представитель  компании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GLOBAL HYDRO ENERGY </a:t>
            </a:r>
            <a:r>
              <a:rPr lang="en-US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GMBH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(Австрия) в РФ, </a:t>
            </a:r>
          </a:p>
          <a:p>
            <a:pPr marL="0" indent="450850" algn="just">
              <a:buNone/>
            </a:pP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во взаимодействии</a:t>
            </a:r>
            <a:r>
              <a:rPr lang="ru-RU" sz="2400" dirty="0" smtClean="0">
                <a:solidFill>
                  <a:srgbClr val="002060"/>
                </a:solidFill>
              </a:rPr>
              <a:t> с дочерней структурой Госкорпорации РОСАТОМ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</a:rPr>
              <a:t> АО «</a:t>
            </a:r>
            <a:r>
              <a:rPr lang="ru-RU" sz="2400" dirty="0" err="1" smtClean="0">
                <a:solidFill>
                  <a:srgbClr val="002060"/>
                </a:solidFill>
              </a:rPr>
              <a:t>Русатом</a:t>
            </a:r>
            <a:r>
              <a:rPr lang="ru-RU" sz="2400" dirty="0" smtClean="0">
                <a:solidFill>
                  <a:srgbClr val="002060"/>
                </a:solidFill>
              </a:rPr>
              <a:t> автоматизированные системы управления»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(АО «РАСУ»)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45085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предлагает решение, позволяющее, решить ряд социально значимых задач регионов, а также обеспечить дешевой электроэнергией удаленные районы.</a:t>
            </a:r>
          </a:p>
          <a:p>
            <a:pPr marL="0" indent="450850" algn="ctr">
              <a:buNone/>
            </a:pPr>
            <a:r>
              <a:rPr lang="ru-RU" sz="3600" b="1" spc="10" dirty="0" smtClean="0">
                <a:solidFill>
                  <a:srgbClr val="FF0000"/>
                </a:solidFill>
                <a:cs typeface="Arial"/>
              </a:rPr>
              <a:t>Развитие малой энергетики России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änderbezeichnungen der Welt"/>
          <p:cNvGrpSpPr>
            <a:grpSpLocks/>
          </p:cNvGrpSpPr>
          <p:nvPr/>
        </p:nvGrpSpPr>
        <p:grpSpPr bwMode="auto">
          <a:xfrm>
            <a:off x="376238" y="2244725"/>
            <a:ext cx="8112125" cy="3908425"/>
            <a:chOff x="833438" y="1570596"/>
            <a:chExt cx="8112125" cy="3907867"/>
          </a:xfrm>
        </p:grpSpPr>
        <p:sp>
          <p:nvSpPr>
            <p:cNvPr id="22541" name="Text Box Z.R. Bangui" hidden="1"/>
            <p:cNvSpPr txBox="1">
              <a:spLocks noChangeArrowheads="1"/>
            </p:cNvSpPr>
            <p:nvPr/>
          </p:nvSpPr>
          <p:spPr bwMode="gray">
            <a:xfrm>
              <a:off x="4741863" y="3754438"/>
              <a:ext cx="26035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Z. R.</a:t>
              </a:r>
              <a:br>
                <a:rPr lang="de-AT" altLang="de-DE" sz="600" noProof="1">
                  <a:solidFill>
                    <a:srgbClr val="000000"/>
                  </a:solidFill>
                </a:rPr>
              </a:br>
              <a:r>
                <a:rPr lang="de-AT" altLang="de-DE" sz="600" noProof="1">
                  <a:solidFill>
                    <a:srgbClr val="000000"/>
                  </a:solidFill>
                </a:rPr>
                <a:t>Bangui </a:t>
              </a:r>
            </a:p>
          </p:txBody>
        </p:sp>
        <p:sp>
          <p:nvSpPr>
            <p:cNvPr id="22542" name="Text Box Weißrussland" hidden="1"/>
            <p:cNvSpPr txBox="1">
              <a:spLocks noChangeArrowheads="1"/>
            </p:cNvSpPr>
            <p:nvPr/>
          </p:nvSpPr>
          <p:spPr bwMode="gray">
            <a:xfrm>
              <a:off x="4859338" y="2300288"/>
              <a:ext cx="4683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Weißrussland</a:t>
              </a:r>
            </a:p>
          </p:txBody>
        </p:sp>
        <p:sp>
          <p:nvSpPr>
            <p:cNvPr id="22543" name="Text Box Westsahara" hidden="1"/>
            <p:cNvSpPr txBox="1">
              <a:spLocks noChangeArrowheads="1"/>
            </p:cNvSpPr>
            <p:nvPr/>
          </p:nvSpPr>
          <p:spPr bwMode="gray">
            <a:xfrm>
              <a:off x="3402013" y="3227388"/>
              <a:ext cx="40798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Westsahara</a:t>
              </a:r>
            </a:p>
          </p:txBody>
        </p:sp>
        <p:sp>
          <p:nvSpPr>
            <p:cNvPr id="22544" name="Text Box Vietnam" hidden="1"/>
            <p:cNvSpPr txBox="1">
              <a:spLocks noChangeArrowheads="1"/>
            </p:cNvSpPr>
            <p:nvPr/>
          </p:nvSpPr>
          <p:spPr bwMode="gray">
            <a:xfrm>
              <a:off x="7275513" y="3484563"/>
              <a:ext cx="2809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Vietnam</a:t>
              </a:r>
            </a:p>
          </p:txBody>
        </p:sp>
        <p:sp>
          <p:nvSpPr>
            <p:cNvPr id="22545" name="Text Box Venezuela" hidden="1"/>
            <p:cNvSpPr txBox="1">
              <a:spLocks noChangeArrowheads="1"/>
            </p:cNvSpPr>
            <p:nvPr/>
          </p:nvSpPr>
          <p:spPr bwMode="gray">
            <a:xfrm>
              <a:off x="2154238" y="3694113"/>
              <a:ext cx="3635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Venezuela</a:t>
              </a:r>
            </a:p>
          </p:txBody>
        </p:sp>
        <p:sp>
          <p:nvSpPr>
            <p:cNvPr id="22546" name="Text Box V.A.E." hidden="1"/>
            <p:cNvSpPr txBox="1">
              <a:spLocks noChangeArrowheads="1"/>
            </p:cNvSpPr>
            <p:nvPr/>
          </p:nvSpPr>
          <p:spPr bwMode="gray">
            <a:xfrm>
              <a:off x="5705476" y="3236913"/>
              <a:ext cx="1936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V.A.E</a:t>
              </a:r>
            </a:p>
          </p:txBody>
        </p:sp>
        <p:sp>
          <p:nvSpPr>
            <p:cNvPr id="22547" name="Text Box Usbekistan" hidden="1"/>
            <p:cNvSpPr txBox="1">
              <a:spLocks noChangeArrowheads="1"/>
            </p:cNvSpPr>
            <p:nvPr/>
          </p:nvSpPr>
          <p:spPr bwMode="gray">
            <a:xfrm>
              <a:off x="5607051" y="2638426"/>
              <a:ext cx="4000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Usbekistan </a:t>
              </a:r>
            </a:p>
          </p:txBody>
        </p:sp>
        <p:sp>
          <p:nvSpPr>
            <p:cNvPr id="22548" name="Text Box Uruguay" hidden="1"/>
            <p:cNvSpPr txBox="1">
              <a:spLocks noChangeArrowheads="1"/>
            </p:cNvSpPr>
            <p:nvPr/>
          </p:nvSpPr>
          <p:spPr bwMode="gray">
            <a:xfrm>
              <a:off x="2716213" y="5207001"/>
              <a:ext cx="2905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Uruguay</a:t>
              </a:r>
            </a:p>
          </p:txBody>
        </p:sp>
        <p:sp>
          <p:nvSpPr>
            <p:cNvPr id="22549" name="Text Box Ukraine" hidden="1"/>
            <p:cNvSpPr txBox="1">
              <a:spLocks noChangeArrowheads="1"/>
            </p:cNvSpPr>
            <p:nvPr/>
          </p:nvSpPr>
          <p:spPr bwMode="gray">
            <a:xfrm>
              <a:off x="4932363" y="2430463"/>
              <a:ext cx="2651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Ukraine</a:t>
              </a:r>
            </a:p>
          </p:txBody>
        </p:sp>
        <p:sp>
          <p:nvSpPr>
            <p:cNvPr id="22550" name="Text Box Uganda" hidden="1"/>
            <p:cNvSpPr txBox="1">
              <a:spLocks noChangeArrowheads="1"/>
            </p:cNvSpPr>
            <p:nvPr/>
          </p:nvSpPr>
          <p:spPr bwMode="gray">
            <a:xfrm>
              <a:off x="4953001" y="3951288"/>
              <a:ext cx="2698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Uganda</a:t>
              </a:r>
            </a:p>
          </p:txBody>
        </p:sp>
        <p:sp>
          <p:nvSpPr>
            <p:cNvPr id="22551" name="Text Box Tschad" hidden="1"/>
            <p:cNvSpPr txBox="1">
              <a:spLocks noChangeArrowheads="1"/>
            </p:cNvSpPr>
            <p:nvPr/>
          </p:nvSpPr>
          <p:spPr bwMode="gray">
            <a:xfrm>
              <a:off x="4622801" y="3538538"/>
              <a:ext cx="2508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Tschad</a:t>
              </a:r>
            </a:p>
          </p:txBody>
        </p:sp>
        <p:sp>
          <p:nvSpPr>
            <p:cNvPr id="22552" name="Text Box Tunesien" hidden="1"/>
            <p:cNvSpPr txBox="1">
              <a:spLocks noChangeArrowheads="1"/>
            </p:cNvSpPr>
            <p:nvPr/>
          </p:nvSpPr>
          <p:spPr bwMode="gray">
            <a:xfrm>
              <a:off x="4335463" y="2921001"/>
              <a:ext cx="31591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Tunesien</a:t>
              </a:r>
            </a:p>
          </p:txBody>
        </p:sp>
        <p:sp>
          <p:nvSpPr>
            <p:cNvPr id="22553" name="Text Box Türkei" hidden="1"/>
            <p:cNvSpPr txBox="1">
              <a:spLocks noChangeArrowheads="1"/>
            </p:cNvSpPr>
            <p:nvPr/>
          </p:nvSpPr>
          <p:spPr bwMode="gray">
            <a:xfrm>
              <a:off x="5080001" y="2760663"/>
              <a:ext cx="2127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Türkei</a:t>
              </a:r>
            </a:p>
          </p:txBody>
        </p:sp>
        <p:grpSp>
          <p:nvGrpSpPr>
            <p:cNvPr id="6" name="Text Box Turkmenistan" hidden="1"/>
            <p:cNvGrpSpPr>
              <a:grpSpLocks/>
            </p:cNvGrpSpPr>
            <p:nvPr/>
          </p:nvGrpSpPr>
          <p:grpSpPr bwMode="auto">
            <a:xfrm>
              <a:off x="5518151" y="2803526"/>
              <a:ext cx="463550" cy="155575"/>
              <a:chOff x="5518151" y="2803526"/>
              <a:chExt cx="463550" cy="155575"/>
            </a:xfrm>
          </p:grpSpPr>
          <p:sp>
            <p:nvSpPr>
              <p:cNvPr id="22712" name="Linie Turkmenistan"/>
              <p:cNvSpPr>
                <a:spLocks noChangeShapeType="1"/>
              </p:cNvSpPr>
              <p:nvPr/>
            </p:nvSpPr>
            <p:spPr bwMode="gray">
              <a:xfrm>
                <a:off x="5786438" y="2803526"/>
                <a:ext cx="25400" cy="730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713" name="(TB) Turkmenistan"/>
              <p:cNvSpPr txBox="1">
                <a:spLocks noChangeArrowheads="1"/>
              </p:cNvSpPr>
              <p:nvPr/>
            </p:nvSpPr>
            <p:spPr bwMode="gray">
              <a:xfrm>
                <a:off x="5518151" y="2867026"/>
                <a:ext cx="4635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Turkmenistan</a:t>
                </a:r>
              </a:p>
            </p:txBody>
          </p:sp>
        </p:grpSp>
        <p:grpSp>
          <p:nvGrpSpPr>
            <p:cNvPr id="8" name="Text Box Togo" hidden="1"/>
            <p:cNvGrpSpPr>
              <a:grpSpLocks/>
            </p:cNvGrpSpPr>
            <p:nvPr/>
          </p:nvGrpSpPr>
          <p:grpSpPr bwMode="auto">
            <a:xfrm>
              <a:off x="4214813" y="3813176"/>
              <a:ext cx="174625" cy="212725"/>
              <a:chOff x="4214813" y="3813176"/>
              <a:chExt cx="174625" cy="212725"/>
            </a:xfrm>
          </p:grpSpPr>
          <p:sp>
            <p:nvSpPr>
              <p:cNvPr id="22710" name="Linie Togo"/>
              <p:cNvSpPr>
                <a:spLocks noChangeShapeType="1"/>
              </p:cNvSpPr>
              <p:nvPr/>
            </p:nvSpPr>
            <p:spPr bwMode="gray">
              <a:xfrm>
                <a:off x="4241800" y="3813176"/>
                <a:ext cx="23812" cy="1190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711" name="(TB) Togo"/>
              <p:cNvSpPr txBox="1">
                <a:spLocks noChangeArrowheads="1"/>
              </p:cNvSpPr>
              <p:nvPr/>
            </p:nvSpPr>
            <p:spPr bwMode="gray">
              <a:xfrm>
                <a:off x="4214813" y="3933826"/>
                <a:ext cx="174625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Togo</a:t>
                </a:r>
              </a:p>
            </p:txBody>
          </p:sp>
        </p:grpSp>
        <p:grpSp>
          <p:nvGrpSpPr>
            <p:cNvPr id="9" name="Text Box Thailand" hidden="1"/>
            <p:cNvGrpSpPr>
              <a:grpSpLocks/>
            </p:cNvGrpSpPr>
            <p:nvPr/>
          </p:nvGrpSpPr>
          <p:grpSpPr bwMode="auto">
            <a:xfrm>
              <a:off x="7058026" y="3598863"/>
              <a:ext cx="295275" cy="238125"/>
              <a:chOff x="7058026" y="3598863"/>
              <a:chExt cx="295275" cy="238125"/>
            </a:xfrm>
          </p:grpSpPr>
          <p:sp>
            <p:nvSpPr>
              <p:cNvPr id="22708" name="Linie Thailand"/>
              <p:cNvSpPr>
                <a:spLocks noChangeShapeType="1"/>
              </p:cNvSpPr>
              <p:nvPr/>
            </p:nvSpPr>
            <p:spPr bwMode="gray">
              <a:xfrm>
                <a:off x="7070726" y="3598863"/>
                <a:ext cx="57150" cy="1524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709" name="(TB) Thailand"/>
              <p:cNvSpPr txBox="1">
                <a:spLocks noChangeArrowheads="1"/>
              </p:cNvSpPr>
              <p:nvPr/>
            </p:nvSpPr>
            <p:spPr bwMode="gray">
              <a:xfrm>
                <a:off x="7058026" y="3744913"/>
                <a:ext cx="295275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Thailand</a:t>
                </a:r>
              </a:p>
            </p:txBody>
          </p:sp>
        </p:grpSp>
        <p:sp>
          <p:nvSpPr>
            <p:cNvPr id="22557" name="Text Box Tansania" hidden="1"/>
            <p:cNvSpPr txBox="1">
              <a:spLocks noChangeArrowheads="1"/>
            </p:cNvSpPr>
            <p:nvPr/>
          </p:nvSpPr>
          <p:spPr bwMode="gray">
            <a:xfrm>
              <a:off x="5227638" y="4270376"/>
              <a:ext cx="3159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Tansania</a:t>
              </a:r>
            </a:p>
          </p:txBody>
        </p:sp>
        <p:sp>
          <p:nvSpPr>
            <p:cNvPr id="22558" name="Text Box Taiwan" hidden="1"/>
            <p:cNvSpPr txBox="1">
              <a:spLocks noChangeArrowheads="1"/>
            </p:cNvSpPr>
            <p:nvPr/>
          </p:nvSpPr>
          <p:spPr bwMode="gray">
            <a:xfrm>
              <a:off x="7627938" y="3267076"/>
              <a:ext cx="2476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Taiwan</a:t>
              </a:r>
            </a:p>
          </p:txBody>
        </p:sp>
        <p:sp>
          <p:nvSpPr>
            <p:cNvPr id="22559" name="Text Box Tadschikistan" hidden="1"/>
            <p:cNvSpPr txBox="1">
              <a:spLocks noChangeArrowheads="1"/>
            </p:cNvSpPr>
            <p:nvPr/>
          </p:nvSpPr>
          <p:spPr bwMode="gray">
            <a:xfrm>
              <a:off x="6130926" y="2779713"/>
              <a:ext cx="4683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Tadschikistan</a:t>
              </a:r>
            </a:p>
          </p:txBody>
        </p:sp>
        <p:sp>
          <p:nvSpPr>
            <p:cNvPr id="22560" name="Text Box Syrien" hidden="1"/>
            <p:cNvSpPr txBox="1">
              <a:spLocks noChangeArrowheads="1"/>
            </p:cNvSpPr>
            <p:nvPr/>
          </p:nvSpPr>
          <p:spPr bwMode="gray">
            <a:xfrm>
              <a:off x="5148263" y="2867026"/>
              <a:ext cx="2174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Syrien</a:t>
              </a:r>
            </a:p>
          </p:txBody>
        </p:sp>
        <p:grpSp>
          <p:nvGrpSpPr>
            <p:cNvPr id="10" name="Text Box Swasiland" hidden="1"/>
            <p:cNvGrpSpPr>
              <a:grpSpLocks/>
            </p:cNvGrpSpPr>
            <p:nvPr/>
          </p:nvGrpSpPr>
          <p:grpSpPr bwMode="auto">
            <a:xfrm>
              <a:off x="5105400" y="4943476"/>
              <a:ext cx="461962" cy="133350"/>
              <a:chOff x="5105400" y="4943476"/>
              <a:chExt cx="461962" cy="133350"/>
            </a:xfrm>
          </p:grpSpPr>
          <p:sp>
            <p:nvSpPr>
              <p:cNvPr id="22706" name="Line Swasiland"/>
              <p:cNvSpPr>
                <a:spLocks noChangeShapeType="1"/>
              </p:cNvSpPr>
              <p:nvPr/>
            </p:nvSpPr>
            <p:spPr bwMode="gray">
              <a:xfrm>
                <a:off x="5105400" y="4943476"/>
                <a:ext cx="87312" cy="8413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707" name="(TB) Swasiland"/>
              <p:cNvSpPr txBox="1">
                <a:spLocks noChangeArrowheads="1"/>
              </p:cNvSpPr>
              <p:nvPr/>
            </p:nvSpPr>
            <p:spPr bwMode="gray">
              <a:xfrm>
                <a:off x="5216525" y="4984751"/>
                <a:ext cx="350837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Swasiland</a:t>
                </a:r>
              </a:p>
            </p:txBody>
          </p:sp>
        </p:grpSp>
        <p:sp>
          <p:nvSpPr>
            <p:cNvPr id="22562" name="Text Box Süd Korea" hidden="1"/>
            <p:cNvSpPr txBox="1">
              <a:spLocks noChangeArrowheads="1"/>
            </p:cNvSpPr>
            <p:nvPr/>
          </p:nvSpPr>
          <p:spPr bwMode="gray">
            <a:xfrm>
              <a:off x="7513638" y="2890709"/>
              <a:ext cx="331822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Südkorea</a:t>
              </a:r>
            </a:p>
          </p:txBody>
        </p:sp>
        <p:sp>
          <p:nvSpPr>
            <p:cNvPr id="22563" name="Text Box Süd Afrika" hidden="1"/>
            <p:cNvSpPr txBox="1">
              <a:spLocks noChangeArrowheads="1"/>
            </p:cNvSpPr>
            <p:nvPr/>
          </p:nvSpPr>
          <p:spPr bwMode="gray">
            <a:xfrm>
              <a:off x="4537076" y="5080001"/>
              <a:ext cx="3524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Süd Afrika</a:t>
              </a:r>
            </a:p>
          </p:txBody>
        </p:sp>
        <p:sp>
          <p:nvSpPr>
            <p:cNvPr id="22564" name="Text Box Spanien" hidden="1"/>
            <p:cNvSpPr txBox="1">
              <a:spLocks noChangeArrowheads="1"/>
            </p:cNvSpPr>
            <p:nvPr/>
          </p:nvSpPr>
          <p:spPr bwMode="gray">
            <a:xfrm>
              <a:off x="4098926" y="2712909"/>
              <a:ext cx="28533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Spanien</a:t>
              </a:r>
            </a:p>
          </p:txBody>
        </p:sp>
        <p:sp>
          <p:nvSpPr>
            <p:cNvPr id="22565" name="Text Box Simbabwe" hidden="1"/>
            <p:cNvSpPr txBox="1">
              <a:spLocks noChangeArrowheads="1"/>
            </p:cNvSpPr>
            <p:nvPr/>
          </p:nvSpPr>
          <p:spPr bwMode="gray">
            <a:xfrm>
              <a:off x="4891088" y="4664076"/>
              <a:ext cx="3794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Simbabwe </a:t>
              </a:r>
            </a:p>
          </p:txBody>
        </p:sp>
        <p:sp>
          <p:nvSpPr>
            <p:cNvPr id="22566" name="Text Box Surinam" hidden="1"/>
            <p:cNvSpPr txBox="1">
              <a:spLocks noChangeArrowheads="1"/>
            </p:cNvSpPr>
            <p:nvPr/>
          </p:nvSpPr>
          <p:spPr bwMode="gray">
            <a:xfrm>
              <a:off x="2608263" y="3875088"/>
              <a:ext cx="2857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Surinam</a:t>
              </a:r>
            </a:p>
          </p:txBody>
        </p:sp>
        <p:sp>
          <p:nvSpPr>
            <p:cNvPr id="22567" name="Text Box Sudan" hidden="1"/>
            <p:cNvSpPr txBox="1">
              <a:spLocks noChangeArrowheads="1"/>
            </p:cNvSpPr>
            <p:nvPr/>
          </p:nvSpPr>
          <p:spPr bwMode="gray">
            <a:xfrm>
              <a:off x="4949826" y="3592513"/>
              <a:ext cx="2222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Sudan</a:t>
              </a:r>
            </a:p>
          </p:txBody>
        </p:sp>
        <p:sp>
          <p:nvSpPr>
            <p:cNvPr id="22568" name="Text Box Somalia" hidden="1"/>
            <p:cNvSpPr txBox="1">
              <a:spLocks noChangeArrowheads="1"/>
            </p:cNvSpPr>
            <p:nvPr/>
          </p:nvSpPr>
          <p:spPr bwMode="gray">
            <a:xfrm>
              <a:off x="5508626" y="3897313"/>
              <a:ext cx="2778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Somalia</a:t>
              </a:r>
            </a:p>
          </p:txBody>
        </p:sp>
        <p:grpSp>
          <p:nvGrpSpPr>
            <p:cNvPr id="11" name="Text Box Sierra Leone" hidden="1"/>
            <p:cNvGrpSpPr>
              <a:grpSpLocks/>
            </p:cNvGrpSpPr>
            <p:nvPr/>
          </p:nvGrpSpPr>
          <p:grpSpPr bwMode="auto">
            <a:xfrm>
              <a:off x="3303588" y="3800476"/>
              <a:ext cx="563562" cy="92075"/>
              <a:chOff x="3303588" y="3800476"/>
              <a:chExt cx="563562" cy="92075"/>
            </a:xfrm>
          </p:grpSpPr>
          <p:sp>
            <p:nvSpPr>
              <p:cNvPr id="22704" name="Linie Sierra Leone"/>
              <p:cNvSpPr>
                <a:spLocks noChangeShapeType="1"/>
              </p:cNvSpPr>
              <p:nvPr/>
            </p:nvSpPr>
            <p:spPr bwMode="gray">
              <a:xfrm flipH="1">
                <a:off x="3770313" y="3813176"/>
                <a:ext cx="96837" cy="4603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705" name="(TB) Sierra Leone"/>
              <p:cNvSpPr txBox="1">
                <a:spLocks noChangeArrowheads="1"/>
              </p:cNvSpPr>
              <p:nvPr/>
            </p:nvSpPr>
            <p:spPr bwMode="gray">
              <a:xfrm>
                <a:off x="3303588" y="3800476"/>
                <a:ext cx="439738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Sierra Leone</a:t>
                </a:r>
              </a:p>
            </p:txBody>
          </p:sp>
        </p:grpSp>
        <p:sp>
          <p:nvSpPr>
            <p:cNvPr id="22570" name="Text Box Senegal" hidden="1"/>
            <p:cNvSpPr txBox="1">
              <a:spLocks noChangeArrowheads="1"/>
            </p:cNvSpPr>
            <p:nvPr/>
          </p:nvSpPr>
          <p:spPr bwMode="gray">
            <a:xfrm>
              <a:off x="3514726" y="3543301"/>
              <a:ext cx="2825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Senegal</a:t>
              </a:r>
            </a:p>
          </p:txBody>
        </p:sp>
        <p:sp>
          <p:nvSpPr>
            <p:cNvPr id="22571" name="Text Box Schweden" hidden="1"/>
            <p:cNvSpPr txBox="1">
              <a:spLocks noChangeArrowheads="1"/>
            </p:cNvSpPr>
            <p:nvPr/>
          </p:nvSpPr>
          <p:spPr bwMode="gray">
            <a:xfrm>
              <a:off x="4516438" y="2097088"/>
              <a:ext cx="3587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Schweden</a:t>
              </a:r>
            </a:p>
          </p:txBody>
        </p:sp>
        <p:sp>
          <p:nvSpPr>
            <p:cNvPr id="22572" name="Text Box Saudi Arabien" hidden="1"/>
            <p:cNvSpPr txBox="1">
              <a:spLocks noChangeArrowheads="1"/>
            </p:cNvSpPr>
            <p:nvPr/>
          </p:nvSpPr>
          <p:spPr bwMode="gray">
            <a:xfrm>
              <a:off x="5303838" y="3197226"/>
              <a:ext cx="35401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88900" indent="-889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Saudi</a:t>
              </a:r>
              <a:br>
                <a:rPr lang="de-AT" altLang="de-DE" sz="600" noProof="1">
                  <a:solidFill>
                    <a:srgbClr val="000000"/>
                  </a:solidFill>
                </a:rPr>
              </a:br>
              <a:r>
                <a:rPr lang="de-AT" altLang="de-DE" sz="600" noProof="1">
                  <a:solidFill>
                    <a:srgbClr val="000000"/>
                  </a:solidFill>
                </a:rPr>
                <a:t>Arabien</a:t>
              </a:r>
            </a:p>
          </p:txBody>
        </p:sp>
        <p:sp>
          <p:nvSpPr>
            <p:cNvPr id="22573" name="Text Box Sambia" hidden="1"/>
            <p:cNvSpPr txBox="1">
              <a:spLocks noChangeArrowheads="1"/>
            </p:cNvSpPr>
            <p:nvPr/>
          </p:nvSpPr>
          <p:spPr bwMode="gray">
            <a:xfrm>
              <a:off x="4852988" y="4506913"/>
              <a:ext cx="2603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Sambia</a:t>
              </a:r>
            </a:p>
          </p:txBody>
        </p:sp>
        <p:sp>
          <p:nvSpPr>
            <p:cNvPr id="22574" name="Text Box Russland" hidden="1"/>
            <p:cNvSpPr txBox="1">
              <a:spLocks noChangeArrowheads="1"/>
            </p:cNvSpPr>
            <p:nvPr/>
          </p:nvSpPr>
          <p:spPr bwMode="gray">
            <a:xfrm>
              <a:off x="6197601" y="2038351"/>
              <a:ext cx="3206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Russland</a:t>
              </a:r>
            </a:p>
          </p:txBody>
        </p:sp>
        <p:sp>
          <p:nvSpPr>
            <p:cNvPr id="22575" name="Text Box Rumänien" hidden="1"/>
            <p:cNvSpPr txBox="1">
              <a:spLocks noChangeArrowheads="1"/>
            </p:cNvSpPr>
            <p:nvPr/>
          </p:nvSpPr>
          <p:spPr bwMode="gray">
            <a:xfrm>
              <a:off x="4770438" y="2563813"/>
              <a:ext cx="3508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Rumänien</a:t>
              </a:r>
            </a:p>
          </p:txBody>
        </p:sp>
        <p:sp>
          <p:nvSpPr>
            <p:cNvPr id="22576" name="Text Box Portugal" hidden="1"/>
            <p:cNvSpPr txBox="1">
              <a:spLocks noChangeArrowheads="1"/>
            </p:cNvSpPr>
            <p:nvPr/>
          </p:nvSpPr>
          <p:spPr bwMode="gray">
            <a:xfrm>
              <a:off x="3743326" y="2747963"/>
              <a:ext cx="2857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Portugal</a:t>
              </a:r>
            </a:p>
          </p:txBody>
        </p:sp>
        <p:sp>
          <p:nvSpPr>
            <p:cNvPr id="22577" name="Text Box Polen" hidden="1"/>
            <p:cNvSpPr txBox="1">
              <a:spLocks noChangeArrowheads="1"/>
            </p:cNvSpPr>
            <p:nvPr/>
          </p:nvSpPr>
          <p:spPr bwMode="gray">
            <a:xfrm>
              <a:off x="4640263" y="2351088"/>
              <a:ext cx="1968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Polen</a:t>
              </a:r>
            </a:p>
          </p:txBody>
        </p:sp>
        <p:sp>
          <p:nvSpPr>
            <p:cNvPr id="22578" name="Text Box Philippinen" hidden="1"/>
            <p:cNvSpPr txBox="1">
              <a:spLocks noChangeArrowheads="1"/>
            </p:cNvSpPr>
            <p:nvPr/>
          </p:nvSpPr>
          <p:spPr bwMode="gray">
            <a:xfrm>
              <a:off x="7570788" y="3697159"/>
              <a:ext cx="38151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Philippinen</a:t>
              </a:r>
            </a:p>
          </p:txBody>
        </p:sp>
        <p:sp>
          <p:nvSpPr>
            <p:cNvPr id="22579" name="Text Box Peru" hidden="1"/>
            <p:cNvSpPr txBox="1">
              <a:spLocks noChangeArrowheads="1"/>
            </p:cNvSpPr>
            <p:nvPr/>
          </p:nvSpPr>
          <p:spPr bwMode="gray">
            <a:xfrm>
              <a:off x="2047876" y="4413251"/>
              <a:ext cx="1619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Peru</a:t>
              </a:r>
            </a:p>
          </p:txBody>
        </p:sp>
        <p:sp>
          <p:nvSpPr>
            <p:cNvPr id="22580" name="Text Box Paraguay" hidden="1"/>
            <p:cNvSpPr txBox="1">
              <a:spLocks noChangeArrowheads="1"/>
            </p:cNvSpPr>
            <p:nvPr/>
          </p:nvSpPr>
          <p:spPr bwMode="gray">
            <a:xfrm>
              <a:off x="2443163" y="4773613"/>
              <a:ext cx="3286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Paraguay</a:t>
              </a:r>
            </a:p>
          </p:txBody>
        </p:sp>
        <p:sp>
          <p:nvSpPr>
            <p:cNvPr id="22581" name="Text Box Papua neu Guinea" hidden="1"/>
            <p:cNvSpPr txBox="1">
              <a:spLocks noChangeArrowheads="1"/>
            </p:cNvSpPr>
            <p:nvPr/>
          </p:nvSpPr>
          <p:spPr bwMode="gray">
            <a:xfrm>
              <a:off x="8285163" y="4254501"/>
              <a:ext cx="6524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Papua Neu Guinea</a:t>
              </a:r>
            </a:p>
          </p:txBody>
        </p:sp>
        <p:grpSp>
          <p:nvGrpSpPr>
            <p:cNvPr id="12" name="Text Box Panama" hidden="1"/>
            <p:cNvGrpSpPr>
              <a:grpSpLocks/>
            </p:cNvGrpSpPr>
            <p:nvPr/>
          </p:nvGrpSpPr>
          <p:grpSpPr bwMode="auto">
            <a:xfrm>
              <a:off x="1627188" y="3819526"/>
              <a:ext cx="285750" cy="146050"/>
              <a:chOff x="1627188" y="3819526"/>
              <a:chExt cx="285750" cy="146050"/>
            </a:xfrm>
          </p:grpSpPr>
          <p:sp>
            <p:nvSpPr>
              <p:cNvPr id="22702" name="Linie Panama"/>
              <p:cNvSpPr>
                <a:spLocks noChangeShapeType="1"/>
              </p:cNvSpPr>
              <p:nvPr/>
            </p:nvSpPr>
            <p:spPr bwMode="gray">
              <a:xfrm flipH="1">
                <a:off x="1838325" y="3819526"/>
                <a:ext cx="63500" cy="476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703" name="(TB) Panama"/>
              <p:cNvSpPr txBox="1">
                <a:spLocks noChangeArrowheads="1"/>
              </p:cNvSpPr>
              <p:nvPr/>
            </p:nvSpPr>
            <p:spPr bwMode="gray">
              <a:xfrm>
                <a:off x="1627188" y="3873501"/>
                <a:ext cx="2857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Panama</a:t>
                </a:r>
              </a:p>
            </p:txBody>
          </p:sp>
        </p:grpSp>
        <p:sp>
          <p:nvSpPr>
            <p:cNvPr id="22583" name="Text Box Pakistan" hidden="1"/>
            <p:cNvSpPr txBox="1">
              <a:spLocks noChangeArrowheads="1"/>
            </p:cNvSpPr>
            <p:nvPr/>
          </p:nvSpPr>
          <p:spPr bwMode="gray">
            <a:xfrm>
              <a:off x="5943601" y="3148013"/>
              <a:ext cx="2936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Pakistan</a:t>
              </a:r>
            </a:p>
          </p:txBody>
        </p:sp>
        <p:sp>
          <p:nvSpPr>
            <p:cNvPr id="22584" name="Text Box Oman" hidden="1"/>
            <p:cNvSpPr txBox="1">
              <a:spLocks noChangeArrowheads="1"/>
            </p:cNvSpPr>
            <p:nvPr/>
          </p:nvSpPr>
          <p:spPr bwMode="gray">
            <a:xfrm>
              <a:off x="5768976" y="3414713"/>
              <a:ext cx="2079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Oman</a:t>
              </a:r>
            </a:p>
          </p:txBody>
        </p:sp>
        <p:sp>
          <p:nvSpPr>
            <p:cNvPr id="22585" name="Text Box Norwegen" hidden="1"/>
            <p:cNvSpPr txBox="1">
              <a:spLocks noChangeArrowheads="1"/>
            </p:cNvSpPr>
            <p:nvPr/>
          </p:nvSpPr>
          <p:spPr bwMode="gray">
            <a:xfrm>
              <a:off x="4191001" y="2011363"/>
              <a:ext cx="3508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Norwegen</a:t>
              </a:r>
            </a:p>
          </p:txBody>
        </p:sp>
        <p:sp>
          <p:nvSpPr>
            <p:cNvPr id="22586" name="Text Box Nord Korea" hidden="1"/>
            <p:cNvSpPr txBox="1">
              <a:spLocks noChangeArrowheads="1"/>
            </p:cNvSpPr>
            <p:nvPr/>
          </p:nvSpPr>
          <p:spPr bwMode="gray">
            <a:xfrm>
              <a:off x="7600951" y="2695576"/>
              <a:ext cx="3921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Nord Korea</a:t>
              </a:r>
            </a:p>
          </p:txBody>
        </p:sp>
        <p:sp>
          <p:nvSpPr>
            <p:cNvPr id="22587" name="Text Box Nicaragua" hidden="1"/>
            <p:cNvSpPr txBox="1">
              <a:spLocks noChangeArrowheads="1"/>
            </p:cNvSpPr>
            <p:nvPr/>
          </p:nvSpPr>
          <p:spPr bwMode="gray">
            <a:xfrm>
              <a:off x="1782763" y="3619372"/>
              <a:ext cx="35426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Nicaragua</a:t>
              </a:r>
            </a:p>
          </p:txBody>
        </p:sp>
        <p:sp>
          <p:nvSpPr>
            <p:cNvPr id="22588" name="Text Box Nigerien" hidden="1"/>
            <p:cNvSpPr txBox="1">
              <a:spLocks noChangeArrowheads="1"/>
            </p:cNvSpPr>
            <p:nvPr/>
          </p:nvSpPr>
          <p:spPr bwMode="gray">
            <a:xfrm>
              <a:off x="4327526" y="3725734"/>
              <a:ext cx="2901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Nigerien</a:t>
              </a:r>
            </a:p>
          </p:txBody>
        </p:sp>
        <p:sp>
          <p:nvSpPr>
            <p:cNvPr id="22589" name="Text Box Niger" hidden="1"/>
            <p:cNvSpPr txBox="1">
              <a:spLocks noChangeArrowheads="1"/>
            </p:cNvSpPr>
            <p:nvPr/>
          </p:nvSpPr>
          <p:spPr bwMode="gray">
            <a:xfrm>
              <a:off x="4387851" y="3465384"/>
              <a:ext cx="18594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Niger</a:t>
              </a:r>
            </a:p>
          </p:txBody>
        </p:sp>
        <p:sp>
          <p:nvSpPr>
            <p:cNvPr id="22590" name="Text Box Neu Seeland" hidden="1"/>
            <p:cNvSpPr txBox="1">
              <a:spLocks noChangeArrowheads="1"/>
            </p:cNvSpPr>
            <p:nvPr/>
          </p:nvSpPr>
          <p:spPr bwMode="gray">
            <a:xfrm>
              <a:off x="8501063" y="5386388"/>
              <a:ext cx="4445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Neu Seeland</a:t>
              </a:r>
            </a:p>
          </p:txBody>
        </p:sp>
        <p:sp>
          <p:nvSpPr>
            <p:cNvPr id="22591" name="Text Box Nepal" hidden="1"/>
            <p:cNvSpPr txBox="1">
              <a:spLocks noChangeArrowheads="1"/>
            </p:cNvSpPr>
            <p:nvPr/>
          </p:nvSpPr>
          <p:spPr bwMode="gray">
            <a:xfrm>
              <a:off x="6429376" y="3097213"/>
              <a:ext cx="2016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Nepal</a:t>
              </a:r>
            </a:p>
          </p:txBody>
        </p:sp>
        <p:sp>
          <p:nvSpPr>
            <p:cNvPr id="22592" name="Text Box Namibia" hidden="1"/>
            <p:cNvSpPr txBox="1">
              <a:spLocks noChangeArrowheads="1"/>
            </p:cNvSpPr>
            <p:nvPr/>
          </p:nvSpPr>
          <p:spPr bwMode="gray">
            <a:xfrm>
              <a:off x="4430713" y="4718051"/>
              <a:ext cx="2825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Namibia</a:t>
              </a:r>
            </a:p>
          </p:txBody>
        </p:sp>
        <p:sp>
          <p:nvSpPr>
            <p:cNvPr id="22593" name="Text Box Myanmar" hidden="1"/>
            <p:cNvSpPr txBox="1">
              <a:spLocks noChangeArrowheads="1"/>
            </p:cNvSpPr>
            <p:nvPr/>
          </p:nvSpPr>
          <p:spPr bwMode="gray">
            <a:xfrm>
              <a:off x="6919913" y="3263901"/>
              <a:ext cx="3190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Myanmar</a:t>
              </a:r>
            </a:p>
          </p:txBody>
        </p:sp>
        <p:sp>
          <p:nvSpPr>
            <p:cNvPr id="22594" name="Text Box Mosambik" hidden="1"/>
            <p:cNvSpPr txBox="1">
              <a:spLocks noChangeArrowheads="1"/>
            </p:cNvSpPr>
            <p:nvPr/>
          </p:nvSpPr>
          <p:spPr bwMode="gray">
            <a:xfrm>
              <a:off x="5272088" y="4494213"/>
              <a:ext cx="3492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Mosambik</a:t>
              </a:r>
            </a:p>
          </p:txBody>
        </p:sp>
        <p:sp>
          <p:nvSpPr>
            <p:cNvPr id="22595" name="Text Box Mongolei" hidden="1"/>
            <p:cNvSpPr txBox="1">
              <a:spLocks noChangeArrowheads="1"/>
            </p:cNvSpPr>
            <p:nvPr/>
          </p:nvSpPr>
          <p:spPr bwMode="gray">
            <a:xfrm>
              <a:off x="6726238" y="2528888"/>
              <a:ext cx="3127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Mongolei</a:t>
              </a:r>
            </a:p>
          </p:txBody>
        </p:sp>
        <p:sp>
          <p:nvSpPr>
            <p:cNvPr id="22596" name="Text Box Mexiko" hidden="1"/>
            <p:cNvSpPr txBox="1">
              <a:spLocks noChangeArrowheads="1"/>
            </p:cNvSpPr>
            <p:nvPr/>
          </p:nvSpPr>
          <p:spPr bwMode="gray">
            <a:xfrm>
              <a:off x="1239838" y="3236913"/>
              <a:ext cx="2428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Mexiko</a:t>
              </a:r>
            </a:p>
          </p:txBody>
        </p:sp>
        <p:sp>
          <p:nvSpPr>
            <p:cNvPr id="22597" name="Text Box Mauretanien" hidden="1"/>
            <p:cNvSpPr txBox="1">
              <a:spLocks noChangeArrowheads="1"/>
            </p:cNvSpPr>
            <p:nvPr/>
          </p:nvSpPr>
          <p:spPr bwMode="gray">
            <a:xfrm>
              <a:off x="3532188" y="3408363"/>
              <a:ext cx="4270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Mauretanien</a:t>
              </a:r>
            </a:p>
          </p:txBody>
        </p:sp>
        <p:sp>
          <p:nvSpPr>
            <p:cNvPr id="22598" name="Text Box Marokko" hidden="1"/>
            <p:cNvSpPr txBox="1">
              <a:spLocks noChangeArrowheads="1"/>
            </p:cNvSpPr>
            <p:nvPr/>
          </p:nvSpPr>
          <p:spPr bwMode="gray">
            <a:xfrm>
              <a:off x="3754438" y="3011488"/>
              <a:ext cx="3143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Marokko </a:t>
              </a:r>
            </a:p>
          </p:txBody>
        </p:sp>
        <p:sp>
          <p:nvSpPr>
            <p:cNvPr id="22599" name="Text Box Mali" hidden="1"/>
            <p:cNvSpPr txBox="1">
              <a:spLocks noChangeArrowheads="1"/>
            </p:cNvSpPr>
            <p:nvPr/>
          </p:nvSpPr>
          <p:spPr bwMode="gray">
            <a:xfrm>
              <a:off x="4113213" y="3479801"/>
              <a:ext cx="1412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Mali</a:t>
              </a:r>
            </a:p>
          </p:txBody>
        </p:sp>
        <p:sp>
          <p:nvSpPr>
            <p:cNvPr id="22600" name="Text Box Malaisen" hidden="1"/>
            <p:cNvSpPr txBox="1">
              <a:spLocks noChangeArrowheads="1"/>
            </p:cNvSpPr>
            <p:nvPr/>
          </p:nvSpPr>
          <p:spPr bwMode="gray">
            <a:xfrm>
              <a:off x="7135813" y="3910013"/>
              <a:ext cx="3079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Malaisen</a:t>
              </a:r>
            </a:p>
          </p:txBody>
        </p:sp>
        <p:sp>
          <p:nvSpPr>
            <p:cNvPr id="22601" name="Text Box Madagaskar" hidden="1"/>
            <p:cNvSpPr txBox="1">
              <a:spLocks noChangeArrowheads="1"/>
            </p:cNvSpPr>
            <p:nvPr/>
          </p:nvSpPr>
          <p:spPr bwMode="gray">
            <a:xfrm>
              <a:off x="5484813" y="4752976"/>
              <a:ext cx="4222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Madagaskar</a:t>
              </a:r>
            </a:p>
          </p:txBody>
        </p:sp>
        <p:sp>
          <p:nvSpPr>
            <p:cNvPr id="22602" name="Text Box Libyen" hidden="1"/>
            <p:cNvSpPr txBox="1">
              <a:spLocks noChangeArrowheads="1"/>
            </p:cNvSpPr>
            <p:nvPr/>
          </p:nvSpPr>
          <p:spPr bwMode="gray">
            <a:xfrm>
              <a:off x="4568826" y="3173413"/>
              <a:ext cx="2270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Libyen</a:t>
              </a:r>
            </a:p>
          </p:txBody>
        </p:sp>
        <p:grpSp>
          <p:nvGrpSpPr>
            <p:cNvPr id="13" name="Text Box Liberia" hidden="1"/>
            <p:cNvGrpSpPr>
              <a:grpSpLocks/>
            </p:cNvGrpSpPr>
            <p:nvPr/>
          </p:nvGrpSpPr>
          <p:grpSpPr bwMode="auto">
            <a:xfrm>
              <a:off x="3636963" y="3879851"/>
              <a:ext cx="300037" cy="125412"/>
              <a:chOff x="3636963" y="3879851"/>
              <a:chExt cx="300037" cy="125412"/>
            </a:xfrm>
          </p:grpSpPr>
          <p:sp>
            <p:nvSpPr>
              <p:cNvPr id="22700" name="Linie Liberia"/>
              <p:cNvSpPr>
                <a:spLocks noChangeShapeType="1"/>
              </p:cNvSpPr>
              <p:nvPr/>
            </p:nvSpPr>
            <p:spPr bwMode="gray">
              <a:xfrm flipH="1">
                <a:off x="3884613" y="3879851"/>
                <a:ext cx="52387" cy="6508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701" name="(TB) Liberia"/>
              <p:cNvSpPr txBox="1">
                <a:spLocks noChangeArrowheads="1"/>
              </p:cNvSpPr>
              <p:nvPr/>
            </p:nvSpPr>
            <p:spPr bwMode="gray">
              <a:xfrm>
                <a:off x="3636963" y="3913188"/>
                <a:ext cx="231775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Liberia</a:t>
                </a:r>
              </a:p>
            </p:txBody>
          </p:sp>
        </p:grpSp>
        <p:grpSp>
          <p:nvGrpSpPr>
            <p:cNvPr id="14" name="Text Box Libanon" hidden="1"/>
            <p:cNvGrpSpPr>
              <a:grpSpLocks/>
            </p:cNvGrpSpPr>
            <p:nvPr/>
          </p:nvGrpSpPr>
          <p:grpSpPr bwMode="auto">
            <a:xfrm>
              <a:off x="4862513" y="2921001"/>
              <a:ext cx="325438" cy="92075"/>
              <a:chOff x="4862513" y="2921001"/>
              <a:chExt cx="325438" cy="92075"/>
            </a:xfrm>
          </p:grpSpPr>
          <p:sp>
            <p:nvSpPr>
              <p:cNvPr id="22698" name="Linie Libanon"/>
              <p:cNvSpPr>
                <a:spLocks noChangeShapeType="1"/>
              </p:cNvSpPr>
              <p:nvPr/>
            </p:nvSpPr>
            <p:spPr bwMode="gray">
              <a:xfrm flipH="1" flipV="1">
                <a:off x="5154613" y="2994026"/>
                <a:ext cx="33338" cy="1428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99" name="(TB) Libanon"/>
              <p:cNvSpPr txBox="1">
                <a:spLocks noChangeArrowheads="1"/>
              </p:cNvSpPr>
              <p:nvPr/>
            </p:nvSpPr>
            <p:spPr bwMode="gray">
              <a:xfrm>
                <a:off x="4862513" y="2921001"/>
                <a:ext cx="274638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Libanon</a:t>
                </a:r>
              </a:p>
            </p:txBody>
          </p:sp>
        </p:grpSp>
        <p:grpSp>
          <p:nvGrpSpPr>
            <p:cNvPr id="15" name="Text Box Lesotho" hidden="1"/>
            <p:cNvGrpSpPr>
              <a:grpSpLocks/>
            </p:cNvGrpSpPr>
            <p:nvPr/>
          </p:nvGrpSpPr>
          <p:grpSpPr bwMode="auto">
            <a:xfrm>
              <a:off x="5006975" y="5041901"/>
              <a:ext cx="387350" cy="184556"/>
              <a:chOff x="5006975" y="5041901"/>
              <a:chExt cx="387350" cy="184556"/>
            </a:xfrm>
          </p:grpSpPr>
          <p:sp>
            <p:nvSpPr>
              <p:cNvPr id="22696" name="Linie Lesotho"/>
              <p:cNvSpPr>
                <a:spLocks noChangeShapeType="1"/>
              </p:cNvSpPr>
              <p:nvPr/>
            </p:nvSpPr>
            <p:spPr bwMode="gray">
              <a:xfrm>
                <a:off x="5006975" y="5041901"/>
                <a:ext cx="87312" cy="8413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97" name="(TB) Lesotho"/>
              <p:cNvSpPr txBox="1">
                <a:spLocks noChangeArrowheads="1"/>
              </p:cNvSpPr>
              <p:nvPr/>
            </p:nvSpPr>
            <p:spPr bwMode="gray">
              <a:xfrm>
                <a:off x="5121275" y="5134382"/>
                <a:ext cx="2730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Lesotho</a:t>
                </a:r>
              </a:p>
            </p:txBody>
          </p:sp>
        </p:grpSp>
        <p:grpSp>
          <p:nvGrpSpPr>
            <p:cNvPr id="16" name="Text Box Laos" hidden="1"/>
            <p:cNvGrpSpPr>
              <a:grpSpLocks/>
            </p:cNvGrpSpPr>
            <p:nvPr/>
          </p:nvGrpSpPr>
          <p:grpSpPr bwMode="auto">
            <a:xfrm>
              <a:off x="7126288" y="3346451"/>
              <a:ext cx="285751" cy="128588"/>
              <a:chOff x="7126288" y="3346451"/>
              <a:chExt cx="285751" cy="128588"/>
            </a:xfrm>
          </p:grpSpPr>
          <p:sp>
            <p:nvSpPr>
              <p:cNvPr id="22694" name="Linie Laos"/>
              <p:cNvSpPr>
                <a:spLocks noChangeShapeType="1"/>
              </p:cNvSpPr>
              <p:nvPr/>
            </p:nvSpPr>
            <p:spPr bwMode="gray">
              <a:xfrm flipV="1">
                <a:off x="7126288" y="3432176"/>
                <a:ext cx="114300" cy="428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95" name="(TB) Laos"/>
              <p:cNvSpPr txBox="1">
                <a:spLocks noChangeArrowheads="1"/>
              </p:cNvSpPr>
              <p:nvPr/>
            </p:nvSpPr>
            <p:spPr bwMode="gray">
              <a:xfrm>
                <a:off x="7245351" y="3346451"/>
                <a:ext cx="166688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Laos</a:t>
                </a:r>
              </a:p>
            </p:txBody>
          </p:sp>
        </p:grpSp>
        <p:sp>
          <p:nvSpPr>
            <p:cNvPr id="22607" name="Text Box Kuba" hidden="1"/>
            <p:cNvSpPr txBox="1">
              <a:spLocks noChangeArrowheads="1"/>
            </p:cNvSpPr>
            <p:nvPr/>
          </p:nvSpPr>
          <p:spPr bwMode="gray">
            <a:xfrm>
              <a:off x="1882776" y="3316288"/>
              <a:ext cx="1793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Kuba</a:t>
              </a:r>
            </a:p>
          </p:txBody>
        </p:sp>
        <p:grpSp>
          <p:nvGrpSpPr>
            <p:cNvPr id="17" name="Text Box Kongo" hidden="1"/>
            <p:cNvGrpSpPr>
              <a:grpSpLocks/>
            </p:cNvGrpSpPr>
            <p:nvPr/>
          </p:nvGrpSpPr>
          <p:grpSpPr bwMode="auto">
            <a:xfrm>
              <a:off x="4283076" y="4175126"/>
              <a:ext cx="366713" cy="158750"/>
              <a:chOff x="4283076" y="4175126"/>
              <a:chExt cx="366713" cy="158750"/>
            </a:xfrm>
          </p:grpSpPr>
          <p:sp>
            <p:nvSpPr>
              <p:cNvPr id="22692" name="Linie Kongo"/>
              <p:cNvSpPr>
                <a:spLocks noChangeShapeType="1"/>
              </p:cNvSpPr>
              <p:nvPr/>
            </p:nvSpPr>
            <p:spPr bwMode="gray">
              <a:xfrm flipH="1">
                <a:off x="4530726" y="4175126"/>
                <a:ext cx="119063" cy="762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93" name="(TB) Kongo"/>
              <p:cNvSpPr txBox="1">
                <a:spLocks noChangeArrowheads="1"/>
              </p:cNvSpPr>
              <p:nvPr/>
            </p:nvSpPr>
            <p:spPr bwMode="gray">
              <a:xfrm>
                <a:off x="4283076" y="4241801"/>
                <a:ext cx="2222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Kongo</a:t>
                </a:r>
              </a:p>
            </p:txBody>
          </p:sp>
        </p:grpSp>
        <p:sp>
          <p:nvSpPr>
            <p:cNvPr id="22609" name="Text Box Kolumbien" hidden="1"/>
            <p:cNvSpPr txBox="1">
              <a:spLocks noChangeArrowheads="1"/>
            </p:cNvSpPr>
            <p:nvPr/>
          </p:nvSpPr>
          <p:spPr bwMode="gray">
            <a:xfrm>
              <a:off x="1957388" y="3892551"/>
              <a:ext cx="3635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Kolumbien</a:t>
              </a:r>
            </a:p>
          </p:txBody>
        </p:sp>
        <p:sp>
          <p:nvSpPr>
            <p:cNvPr id="22610" name="Text Box Kirgisistan" hidden="1"/>
            <p:cNvSpPr txBox="1">
              <a:spLocks noChangeArrowheads="1"/>
            </p:cNvSpPr>
            <p:nvPr/>
          </p:nvSpPr>
          <p:spPr bwMode="gray">
            <a:xfrm>
              <a:off x="6167438" y="2659063"/>
              <a:ext cx="3746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Kirgisistan </a:t>
              </a:r>
            </a:p>
          </p:txBody>
        </p:sp>
        <p:sp>
          <p:nvSpPr>
            <p:cNvPr id="22611" name="Text Box Kenia" hidden="1"/>
            <p:cNvSpPr txBox="1">
              <a:spLocks noChangeArrowheads="1"/>
            </p:cNvSpPr>
            <p:nvPr/>
          </p:nvSpPr>
          <p:spPr bwMode="gray">
            <a:xfrm>
              <a:off x="5291138" y="4078288"/>
              <a:ext cx="1968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Kenia</a:t>
              </a:r>
            </a:p>
          </p:txBody>
        </p:sp>
        <p:grpSp>
          <p:nvGrpSpPr>
            <p:cNvPr id="18" name="Text Box Katar" hidden="1"/>
            <p:cNvGrpSpPr>
              <a:grpSpLocks/>
            </p:cNvGrpSpPr>
            <p:nvPr/>
          </p:nvGrpSpPr>
          <p:grpSpPr bwMode="auto">
            <a:xfrm>
              <a:off x="5565776" y="3117851"/>
              <a:ext cx="182563" cy="161925"/>
              <a:chOff x="5565776" y="3117851"/>
              <a:chExt cx="182563" cy="161925"/>
            </a:xfrm>
          </p:grpSpPr>
          <p:sp>
            <p:nvSpPr>
              <p:cNvPr id="22690" name="Line Katar"/>
              <p:cNvSpPr>
                <a:spLocks noChangeShapeType="1"/>
              </p:cNvSpPr>
              <p:nvPr/>
            </p:nvSpPr>
            <p:spPr bwMode="gray">
              <a:xfrm flipV="1">
                <a:off x="5653088" y="3214688"/>
                <a:ext cx="19050" cy="6508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91" name="(TB) Katar"/>
              <p:cNvSpPr txBox="1">
                <a:spLocks noChangeArrowheads="1"/>
              </p:cNvSpPr>
              <p:nvPr/>
            </p:nvSpPr>
            <p:spPr bwMode="gray">
              <a:xfrm>
                <a:off x="5565776" y="3117851"/>
                <a:ext cx="182563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Katar</a:t>
                </a:r>
              </a:p>
            </p:txBody>
          </p:sp>
        </p:grpSp>
        <p:sp>
          <p:nvSpPr>
            <p:cNvPr id="22613" name="Text Box Kasachstan" hidden="1"/>
            <p:cNvSpPr txBox="1">
              <a:spLocks noChangeArrowheads="1"/>
            </p:cNvSpPr>
            <p:nvPr/>
          </p:nvSpPr>
          <p:spPr bwMode="gray">
            <a:xfrm>
              <a:off x="5773738" y="2447926"/>
              <a:ext cx="4000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Kasachstan</a:t>
              </a:r>
            </a:p>
          </p:txBody>
        </p:sp>
        <p:sp>
          <p:nvSpPr>
            <p:cNvPr id="22614" name="Text Box Kamerun" hidden="1"/>
            <p:cNvSpPr txBox="1">
              <a:spLocks noChangeArrowheads="1"/>
            </p:cNvSpPr>
            <p:nvPr/>
          </p:nvSpPr>
          <p:spPr bwMode="gray">
            <a:xfrm>
              <a:off x="4413251" y="3860801"/>
              <a:ext cx="3317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Kamerun </a:t>
              </a:r>
            </a:p>
          </p:txBody>
        </p:sp>
        <p:sp>
          <p:nvSpPr>
            <p:cNvPr id="22615" name="Text Box Kambodscha" hidden="1"/>
            <p:cNvSpPr txBox="1">
              <a:spLocks noChangeArrowheads="1"/>
            </p:cNvSpPr>
            <p:nvPr/>
          </p:nvSpPr>
          <p:spPr bwMode="gray">
            <a:xfrm>
              <a:off x="7200901" y="3614738"/>
              <a:ext cx="4476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Kambodscha</a:t>
              </a:r>
            </a:p>
          </p:txBody>
        </p:sp>
        <p:sp>
          <p:nvSpPr>
            <p:cNvPr id="22616" name="Text Box Jemen" hidden="1"/>
            <p:cNvSpPr txBox="1">
              <a:spLocks noChangeArrowheads="1"/>
            </p:cNvSpPr>
            <p:nvPr/>
          </p:nvSpPr>
          <p:spPr bwMode="gray">
            <a:xfrm>
              <a:off x="5457826" y="3548063"/>
              <a:ext cx="2301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Jemen</a:t>
              </a:r>
            </a:p>
          </p:txBody>
        </p:sp>
        <p:sp>
          <p:nvSpPr>
            <p:cNvPr id="22617" name="Text Box Japan" hidden="1"/>
            <p:cNvSpPr txBox="1">
              <a:spLocks noChangeArrowheads="1"/>
            </p:cNvSpPr>
            <p:nvPr/>
          </p:nvSpPr>
          <p:spPr bwMode="gray">
            <a:xfrm>
              <a:off x="7970838" y="2790826"/>
              <a:ext cx="2095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Japan</a:t>
              </a:r>
            </a:p>
          </p:txBody>
        </p:sp>
        <p:grpSp>
          <p:nvGrpSpPr>
            <p:cNvPr id="19" name="Text Box Jamaika" hidden="1"/>
            <p:cNvGrpSpPr>
              <a:grpSpLocks/>
            </p:cNvGrpSpPr>
            <p:nvPr/>
          </p:nvGrpSpPr>
          <p:grpSpPr bwMode="auto">
            <a:xfrm>
              <a:off x="2047876" y="3503613"/>
              <a:ext cx="477837" cy="111125"/>
              <a:chOff x="2047876" y="3503613"/>
              <a:chExt cx="477837" cy="111125"/>
            </a:xfrm>
          </p:grpSpPr>
          <p:sp>
            <p:nvSpPr>
              <p:cNvPr id="22688" name="Line Jamaika"/>
              <p:cNvSpPr>
                <a:spLocks noChangeShapeType="1"/>
              </p:cNvSpPr>
              <p:nvPr/>
            </p:nvSpPr>
            <p:spPr bwMode="gray">
              <a:xfrm>
                <a:off x="2047876" y="3503613"/>
                <a:ext cx="182563" cy="6508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89" name="(TB) Jamaika"/>
              <p:cNvSpPr txBox="1">
                <a:spLocks noChangeArrowheads="1"/>
              </p:cNvSpPr>
              <p:nvPr/>
            </p:nvSpPr>
            <p:spPr bwMode="gray">
              <a:xfrm>
                <a:off x="2239963" y="3522663"/>
                <a:ext cx="2857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Jamaika</a:t>
                </a:r>
              </a:p>
            </p:txBody>
          </p:sp>
        </p:grpSp>
        <p:grpSp>
          <p:nvGrpSpPr>
            <p:cNvPr id="20" name="Text Box Israel" hidden="1"/>
            <p:cNvGrpSpPr>
              <a:grpSpLocks/>
            </p:cNvGrpSpPr>
            <p:nvPr/>
          </p:nvGrpSpPr>
          <p:grpSpPr bwMode="auto">
            <a:xfrm>
              <a:off x="4927601" y="3079751"/>
              <a:ext cx="252413" cy="107950"/>
              <a:chOff x="4927601" y="3079751"/>
              <a:chExt cx="252413" cy="107950"/>
            </a:xfrm>
          </p:grpSpPr>
          <p:sp>
            <p:nvSpPr>
              <p:cNvPr id="22686" name="Linie Israel"/>
              <p:cNvSpPr>
                <a:spLocks noChangeShapeType="1"/>
              </p:cNvSpPr>
              <p:nvPr/>
            </p:nvSpPr>
            <p:spPr bwMode="gray">
              <a:xfrm flipH="1">
                <a:off x="5133976" y="3079751"/>
                <a:ext cx="46038" cy="285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87" name="(TB) Israel"/>
              <p:cNvSpPr txBox="1">
                <a:spLocks noChangeArrowheads="1"/>
              </p:cNvSpPr>
              <p:nvPr/>
            </p:nvSpPr>
            <p:spPr bwMode="gray">
              <a:xfrm>
                <a:off x="4927601" y="3095626"/>
                <a:ext cx="187325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Israel</a:t>
                </a:r>
              </a:p>
            </p:txBody>
          </p:sp>
        </p:grpSp>
        <p:sp>
          <p:nvSpPr>
            <p:cNvPr id="22620" name="Text Box Italien" hidden="1"/>
            <p:cNvSpPr txBox="1">
              <a:spLocks noChangeArrowheads="1"/>
            </p:cNvSpPr>
            <p:nvPr/>
          </p:nvSpPr>
          <p:spPr bwMode="gray">
            <a:xfrm>
              <a:off x="4454526" y="2678113"/>
              <a:ext cx="2047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Italien</a:t>
              </a:r>
            </a:p>
          </p:txBody>
        </p:sp>
        <p:sp>
          <p:nvSpPr>
            <p:cNvPr id="22621" name="Text Box Island" hidden="1"/>
            <p:cNvSpPr txBox="1">
              <a:spLocks noChangeArrowheads="1"/>
            </p:cNvSpPr>
            <p:nvPr/>
          </p:nvSpPr>
          <p:spPr bwMode="gray">
            <a:xfrm>
              <a:off x="3752851" y="2036763"/>
              <a:ext cx="2047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Island</a:t>
              </a:r>
            </a:p>
          </p:txBody>
        </p:sp>
        <p:sp>
          <p:nvSpPr>
            <p:cNvPr id="22622" name="Text Box Irland" hidden="1"/>
            <p:cNvSpPr txBox="1">
              <a:spLocks noChangeArrowheads="1"/>
            </p:cNvSpPr>
            <p:nvPr/>
          </p:nvSpPr>
          <p:spPr bwMode="gray">
            <a:xfrm>
              <a:off x="3857626" y="2322513"/>
              <a:ext cx="1920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Irland</a:t>
              </a:r>
            </a:p>
          </p:txBody>
        </p:sp>
        <p:sp>
          <p:nvSpPr>
            <p:cNvPr id="22623" name="Text Box Iran" hidden="1"/>
            <p:cNvSpPr txBox="1">
              <a:spLocks noChangeArrowheads="1"/>
            </p:cNvSpPr>
            <p:nvPr/>
          </p:nvSpPr>
          <p:spPr bwMode="gray">
            <a:xfrm>
              <a:off x="5653088" y="2978151"/>
              <a:ext cx="1317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Iran</a:t>
              </a:r>
            </a:p>
          </p:txBody>
        </p:sp>
        <p:sp>
          <p:nvSpPr>
            <p:cNvPr id="22624" name="Text Box Irak" hidden="1"/>
            <p:cNvSpPr txBox="1">
              <a:spLocks noChangeArrowheads="1"/>
            </p:cNvSpPr>
            <p:nvPr/>
          </p:nvSpPr>
          <p:spPr bwMode="gray">
            <a:xfrm>
              <a:off x="5346701" y="2957513"/>
              <a:ext cx="1270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Irak</a:t>
              </a:r>
            </a:p>
          </p:txBody>
        </p:sp>
        <p:sp>
          <p:nvSpPr>
            <p:cNvPr id="22625" name="Text Box Indonesien" hidden="1"/>
            <p:cNvSpPr txBox="1">
              <a:spLocks noChangeArrowheads="1"/>
            </p:cNvSpPr>
            <p:nvPr/>
          </p:nvSpPr>
          <p:spPr bwMode="gray">
            <a:xfrm>
              <a:off x="7488238" y="4159251"/>
              <a:ext cx="3762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Indonesien</a:t>
              </a:r>
            </a:p>
          </p:txBody>
        </p:sp>
        <p:sp>
          <p:nvSpPr>
            <p:cNvPr id="22626" name="Text Box Indien" hidden="1"/>
            <p:cNvSpPr txBox="1">
              <a:spLocks noChangeArrowheads="1"/>
            </p:cNvSpPr>
            <p:nvPr/>
          </p:nvSpPr>
          <p:spPr bwMode="gray">
            <a:xfrm>
              <a:off x="6323013" y="3313113"/>
              <a:ext cx="2095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Indien</a:t>
              </a:r>
            </a:p>
          </p:txBody>
        </p:sp>
        <p:sp>
          <p:nvSpPr>
            <p:cNvPr id="22627" name="Text Box Honduras" hidden="1"/>
            <p:cNvSpPr txBox="1">
              <a:spLocks noChangeArrowheads="1"/>
            </p:cNvSpPr>
            <p:nvPr/>
          </p:nvSpPr>
          <p:spPr bwMode="gray">
            <a:xfrm>
              <a:off x="1708151" y="3541713"/>
              <a:ext cx="3333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Honduras</a:t>
              </a:r>
            </a:p>
          </p:txBody>
        </p:sp>
        <p:sp>
          <p:nvSpPr>
            <p:cNvPr id="22628" name="Text Box Guyana" hidden="1"/>
            <p:cNvSpPr txBox="1">
              <a:spLocks noChangeArrowheads="1"/>
            </p:cNvSpPr>
            <p:nvPr/>
          </p:nvSpPr>
          <p:spPr bwMode="gray">
            <a:xfrm>
              <a:off x="2492376" y="3776663"/>
              <a:ext cx="2682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Guyana</a:t>
              </a:r>
            </a:p>
          </p:txBody>
        </p:sp>
        <p:grpSp>
          <p:nvGrpSpPr>
            <p:cNvPr id="21" name="Text Box Guinea" hidden="1"/>
            <p:cNvGrpSpPr>
              <a:grpSpLocks/>
            </p:cNvGrpSpPr>
            <p:nvPr/>
          </p:nvGrpSpPr>
          <p:grpSpPr bwMode="auto">
            <a:xfrm>
              <a:off x="3470276" y="3667126"/>
              <a:ext cx="414337" cy="92075"/>
              <a:chOff x="3470276" y="3667126"/>
              <a:chExt cx="414337" cy="92075"/>
            </a:xfrm>
          </p:grpSpPr>
          <p:sp>
            <p:nvSpPr>
              <p:cNvPr id="22684" name="Linie Guinea"/>
              <p:cNvSpPr>
                <a:spLocks noChangeShapeType="1"/>
              </p:cNvSpPr>
              <p:nvPr/>
            </p:nvSpPr>
            <p:spPr bwMode="gray">
              <a:xfrm>
                <a:off x="3738563" y="3721101"/>
                <a:ext cx="14605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85" name="(TB) Guinea"/>
              <p:cNvSpPr txBox="1">
                <a:spLocks noChangeArrowheads="1"/>
              </p:cNvSpPr>
              <p:nvPr/>
            </p:nvSpPr>
            <p:spPr bwMode="gray">
              <a:xfrm>
                <a:off x="3470276" y="3667126"/>
                <a:ext cx="2476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Guinea</a:t>
                </a:r>
              </a:p>
            </p:txBody>
          </p:sp>
        </p:grpSp>
        <p:grpSp>
          <p:nvGrpSpPr>
            <p:cNvPr id="22" name="Text Box Guatemala" hidden="1"/>
            <p:cNvGrpSpPr>
              <a:grpSpLocks/>
            </p:cNvGrpSpPr>
            <p:nvPr/>
          </p:nvGrpSpPr>
          <p:grpSpPr bwMode="auto">
            <a:xfrm>
              <a:off x="1138238" y="3541713"/>
              <a:ext cx="487362" cy="92075"/>
              <a:chOff x="1138238" y="3541713"/>
              <a:chExt cx="487362" cy="92075"/>
            </a:xfrm>
          </p:grpSpPr>
          <p:sp>
            <p:nvSpPr>
              <p:cNvPr id="22682" name="Linie Guatemala"/>
              <p:cNvSpPr>
                <a:spLocks noChangeShapeType="1"/>
              </p:cNvSpPr>
              <p:nvPr/>
            </p:nvSpPr>
            <p:spPr bwMode="gray">
              <a:xfrm flipH="1" flipV="1">
                <a:off x="1536700" y="3590926"/>
                <a:ext cx="8890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83" name="Text Box Guatemala"/>
              <p:cNvSpPr txBox="1">
                <a:spLocks noChangeArrowheads="1"/>
              </p:cNvSpPr>
              <p:nvPr/>
            </p:nvSpPr>
            <p:spPr bwMode="gray">
              <a:xfrm>
                <a:off x="1138238" y="3541713"/>
                <a:ext cx="3746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Guatemala</a:t>
                </a:r>
              </a:p>
            </p:txBody>
          </p:sp>
        </p:grpSp>
        <p:sp>
          <p:nvSpPr>
            <p:cNvPr id="22631" name="Text Box Grönland" hidden="1"/>
            <p:cNvSpPr txBox="1">
              <a:spLocks noChangeArrowheads="1"/>
            </p:cNvSpPr>
            <p:nvPr/>
          </p:nvSpPr>
          <p:spPr bwMode="gray">
            <a:xfrm>
              <a:off x="3324226" y="1719263"/>
              <a:ext cx="3159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Grönland</a:t>
              </a:r>
            </a:p>
          </p:txBody>
        </p:sp>
        <p:sp>
          <p:nvSpPr>
            <p:cNvPr id="22632" name="Text Box Großbritannien" hidden="1"/>
            <p:cNvSpPr txBox="1">
              <a:spLocks noChangeArrowheads="1"/>
            </p:cNvSpPr>
            <p:nvPr/>
          </p:nvSpPr>
          <p:spPr bwMode="gray">
            <a:xfrm>
              <a:off x="4105276" y="2220913"/>
              <a:ext cx="338138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88900" indent="-889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Groß-</a:t>
              </a:r>
            </a:p>
            <a:p>
              <a:pPr eaLnBrk="1" hangingPunct="1">
                <a:lnSpc>
                  <a:spcPct val="70000"/>
                </a:lnSpc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britannien</a:t>
              </a:r>
            </a:p>
          </p:txBody>
        </p:sp>
        <p:sp>
          <p:nvSpPr>
            <p:cNvPr id="22633" name="Text Box Griechenland" hidden="1"/>
            <p:cNvSpPr txBox="1">
              <a:spLocks noChangeArrowheads="1"/>
            </p:cNvSpPr>
            <p:nvPr/>
          </p:nvSpPr>
          <p:spPr bwMode="gray">
            <a:xfrm>
              <a:off x="4611688" y="2795588"/>
              <a:ext cx="4778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Griechenland </a:t>
              </a:r>
            </a:p>
          </p:txBody>
        </p:sp>
        <p:grpSp>
          <p:nvGrpSpPr>
            <p:cNvPr id="23" name="Text Box Ghana" hidden="1"/>
            <p:cNvGrpSpPr>
              <a:grpSpLocks/>
            </p:cNvGrpSpPr>
            <p:nvPr/>
          </p:nvGrpSpPr>
          <p:grpSpPr bwMode="auto">
            <a:xfrm>
              <a:off x="4068763" y="3879851"/>
              <a:ext cx="230188" cy="222250"/>
              <a:chOff x="4068763" y="3879851"/>
              <a:chExt cx="230188" cy="222250"/>
            </a:xfrm>
          </p:grpSpPr>
          <p:sp>
            <p:nvSpPr>
              <p:cNvPr id="22680" name="Linie Ghana"/>
              <p:cNvSpPr>
                <a:spLocks noChangeShapeType="1"/>
              </p:cNvSpPr>
              <p:nvPr/>
            </p:nvSpPr>
            <p:spPr bwMode="gray">
              <a:xfrm flipH="1">
                <a:off x="4173538" y="3879851"/>
                <a:ext cx="7937" cy="14128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81" name="(TB) Ghana"/>
              <p:cNvSpPr txBox="1">
                <a:spLocks noChangeArrowheads="1"/>
              </p:cNvSpPr>
              <p:nvPr/>
            </p:nvSpPr>
            <p:spPr bwMode="gray">
              <a:xfrm>
                <a:off x="4068763" y="4010026"/>
                <a:ext cx="230188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Ghana</a:t>
                </a:r>
              </a:p>
            </p:txBody>
          </p:sp>
        </p:grpSp>
        <p:sp>
          <p:nvSpPr>
            <p:cNvPr id="22635" name="Text Box Gabun" hidden="1"/>
            <p:cNvSpPr txBox="1">
              <a:spLocks noChangeArrowheads="1"/>
            </p:cNvSpPr>
            <p:nvPr/>
          </p:nvSpPr>
          <p:spPr bwMode="gray">
            <a:xfrm>
              <a:off x="4318001" y="4059238"/>
              <a:ext cx="2301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Gabun</a:t>
              </a:r>
            </a:p>
          </p:txBody>
        </p:sp>
        <p:sp>
          <p:nvSpPr>
            <p:cNvPr id="22636" name="Text Box Fr. Guyana" hidden="1"/>
            <p:cNvSpPr txBox="1">
              <a:spLocks noChangeArrowheads="1"/>
            </p:cNvSpPr>
            <p:nvPr/>
          </p:nvSpPr>
          <p:spPr bwMode="gray">
            <a:xfrm>
              <a:off x="2671763" y="3978276"/>
              <a:ext cx="3810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Fr. Guyana</a:t>
              </a:r>
            </a:p>
          </p:txBody>
        </p:sp>
        <p:sp>
          <p:nvSpPr>
            <p:cNvPr id="22637" name="Text Box Frankreich" hidden="1"/>
            <p:cNvSpPr txBox="1">
              <a:spLocks noChangeArrowheads="1"/>
            </p:cNvSpPr>
            <p:nvPr/>
          </p:nvSpPr>
          <p:spPr bwMode="gray">
            <a:xfrm>
              <a:off x="4108451" y="2500184"/>
              <a:ext cx="3654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Frankreich</a:t>
              </a:r>
            </a:p>
          </p:txBody>
        </p:sp>
        <p:sp>
          <p:nvSpPr>
            <p:cNvPr id="22638" name="Text Box Finnland" hidden="1"/>
            <p:cNvSpPr txBox="1">
              <a:spLocks noChangeArrowheads="1"/>
            </p:cNvSpPr>
            <p:nvPr/>
          </p:nvSpPr>
          <p:spPr bwMode="gray">
            <a:xfrm>
              <a:off x="4818063" y="2017713"/>
              <a:ext cx="2952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Finnland</a:t>
              </a:r>
            </a:p>
          </p:txBody>
        </p:sp>
        <p:grpSp>
          <p:nvGrpSpPr>
            <p:cNvPr id="24" name="Text Box Eritrea" hidden="1"/>
            <p:cNvGrpSpPr>
              <a:grpSpLocks/>
            </p:cNvGrpSpPr>
            <p:nvPr/>
          </p:nvGrpSpPr>
          <p:grpSpPr bwMode="auto">
            <a:xfrm>
              <a:off x="5208588" y="3390901"/>
              <a:ext cx="225425" cy="155575"/>
              <a:chOff x="5208588" y="3409951"/>
              <a:chExt cx="225425" cy="155575"/>
            </a:xfrm>
          </p:grpSpPr>
          <p:sp>
            <p:nvSpPr>
              <p:cNvPr id="22678" name="Linie Eritrea"/>
              <p:cNvSpPr>
                <a:spLocks noChangeShapeType="1"/>
              </p:cNvSpPr>
              <p:nvPr/>
            </p:nvSpPr>
            <p:spPr bwMode="gray">
              <a:xfrm flipV="1">
                <a:off x="5326063" y="3494088"/>
                <a:ext cx="9525" cy="7143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79" name="(TB) Eritrea"/>
              <p:cNvSpPr txBox="1">
                <a:spLocks noChangeArrowheads="1"/>
              </p:cNvSpPr>
              <p:nvPr/>
            </p:nvSpPr>
            <p:spPr bwMode="gray">
              <a:xfrm>
                <a:off x="5208588" y="3409951"/>
                <a:ext cx="225425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Eritrea</a:t>
                </a:r>
              </a:p>
            </p:txBody>
          </p:sp>
        </p:grpSp>
        <p:grpSp>
          <p:nvGrpSpPr>
            <p:cNvPr id="25" name="Text Box El Slvador" hidden="1"/>
            <p:cNvGrpSpPr>
              <a:grpSpLocks/>
            </p:cNvGrpSpPr>
            <p:nvPr/>
          </p:nvGrpSpPr>
          <p:grpSpPr bwMode="auto">
            <a:xfrm>
              <a:off x="1181101" y="3629026"/>
              <a:ext cx="482600" cy="92075"/>
              <a:chOff x="1181101" y="3648076"/>
              <a:chExt cx="482600" cy="92075"/>
            </a:xfrm>
          </p:grpSpPr>
          <p:sp>
            <p:nvSpPr>
              <p:cNvPr id="22676" name="Linie El Salvador"/>
              <p:cNvSpPr>
                <a:spLocks noChangeShapeType="1"/>
              </p:cNvSpPr>
              <p:nvPr/>
            </p:nvSpPr>
            <p:spPr bwMode="gray">
              <a:xfrm flipH="1">
                <a:off x="1590676" y="3660776"/>
                <a:ext cx="73025" cy="254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77" name="(TB) El Salvador"/>
              <p:cNvSpPr txBox="1">
                <a:spLocks noChangeArrowheads="1"/>
              </p:cNvSpPr>
              <p:nvPr/>
            </p:nvSpPr>
            <p:spPr bwMode="gray">
              <a:xfrm>
                <a:off x="1181101" y="3648076"/>
                <a:ext cx="392113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El Salvador</a:t>
                </a:r>
              </a:p>
            </p:txBody>
          </p:sp>
        </p:grpSp>
        <p:grpSp>
          <p:nvGrpSpPr>
            <p:cNvPr id="26" name="Text Box Elfenbeinküste" hidden="1"/>
            <p:cNvGrpSpPr>
              <a:grpSpLocks/>
            </p:cNvGrpSpPr>
            <p:nvPr/>
          </p:nvGrpSpPr>
          <p:grpSpPr bwMode="auto">
            <a:xfrm>
              <a:off x="3517901" y="3867151"/>
              <a:ext cx="530225" cy="282575"/>
              <a:chOff x="3517901" y="3886201"/>
              <a:chExt cx="530225" cy="282575"/>
            </a:xfrm>
          </p:grpSpPr>
          <p:sp>
            <p:nvSpPr>
              <p:cNvPr id="22674" name="Linie Elfenbeinküste"/>
              <p:cNvSpPr>
                <a:spLocks noChangeShapeType="1"/>
              </p:cNvSpPr>
              <p:nvPr/>
            </p:nvSpPr>
            <p:spPr bwMode="gray">
              <a:xfrm flipH="1">
                <a:off x="3929063" y="3886201"/>
                <a:ext cx="119063" cy="1825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75" name="(TB) Elfenbeinküste"/>
              <p:cNvSpPr txBox="1">
                <a:spLocks noChangeArrowheads="1"/>
              </p:cNvSpPr>
              <p:nvPr/>
            </p:nvSpPr>
            <p:spPr bwMode="gray">
              <a:xfrm>
                <a:off x="3517901" y="4076701"/>
                <a:ext cx="503238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Elfenbeinküste</a:t>
                </a:r>
              </a:p>
            </p:txBody>
          </p:sp>
        </p:grpSp>
        <p:sp>
          <p:nvSpPr>
            <p:cNvPr id="22642" name="Text Box Ecuador" hidden="1"/>
            <p:cNvSpPr txBox="1">
              <a:spLocks noChangeArrowheads="1"/>
            </p:cNvSpPr>
            <p:nvPr/>
          </p:nvSpPr>
          <p:spPr bwMode="gray">
            <a:xfrm>
              <a:off x="1627188" y="4070351"/>
              <a:ext cx="2857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Ecuador</a:t>
              </a:r>
            </a:p>
          </p:txBody>
        </p:sp>
        <p:sp>
          <p:nvSpPr>
            <p:cNvPr id="22643" name="Text Box Demokratische Repunblik Kongo" hidden="1"/>
            <p:cNvSpPr txBox="1">
              <a:spLocks noChangeArrowheads="1"/>
            </p:cNvSpPr>
            <p:nvPr/>
          </p:nvSpPr>
          <p:spPr bwMode="gray">
            <a:xfrm>
              <a:off x="4767263" y="4097338"/>
              <a:ext cx="242888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D. R.</a:t>
              </a:r>
              <a:br>
                <a:rPr lang="de-AT" altLang="de-DE" sz="600" noProof="1">
                  <a:solidFill>
                    <a:srgbClr val="000000"/>
                  </a:solidFill>
                </a:rPr>
              </a:br>
              <a:r>
                <a:rPr lang="de-AT" altLang="de-DE" sz="600" noProof="1">
                  <a:solidFill>
                    <a:srgbClr val="000000"/>
                  </a:solidFill>
                </a:rPr>
                <a:t>Kongo </a:t>
              </a:r>
            </a:p>
          </p:txBody>
        </p:sp>
        <p:sp>
          <p:nvSpPr>
            <p:cNvPr id="22644" name="Text Box Dominikanische Republik" hidden="1"/>
            <p:cNvSpPr txBox="1">
              <a:spLocks noChangeArrowheads="1"/>
            </p:cNvSpPr>
            <p:nvPr/>
          </p:nvSpPr>
          <p:spPr bwMode="gray">
            <a:xfrm>
              <a:off x="2233613" y="3394076"/>
              <a:ext cx="3651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Dom. Rep.</a:t>
              </a:r>
            </a:p>
          </p:txBody>
        </p:sp>
        <p:sp>
          <p:nvSpPr>
            <p:cNvPr id="22645" name="(TB) Deutschland" hidden="1"/>
            <p:cNvSpPr txBox="1">
              <a:spLocks noChangeArrowheads="1"/>
            </p:cNvSpPr>
            <p:nvPr/>
          </p:nvSpPr>
          <p:spPr bwMode="gray">
            <a:xfrm>
              <a:off x="4387851" y="2214563"/>
              <a:ext cx="4270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Deutschland</a:t>
              </a:r>
            </a:p>
          </p:txBody>
        </p:sp>
        <p:grpSp>
          <p:nvGrpSpPr>
            <p:cNvPr id="27" name="Text Box Costa Rica" hidden="1"/>
            <p:cNvGrpSpPr>
              <a:grpSpLocks/>
            </p:cNvGrpSpPr>
            <p:nvPr/>
          </p:nvGrpSpPr>
          <p:grpSpPr bwMode="auto">
            <a:xfrm>
              <a:off x="1304926" y="3779838"/>
              <a:ext cx="488949" cy="92075"/>
              <a:chOff x="1304926" y="3779838"/>
              <a:chExt cx="488949" cy="92075"/>
            </a:xfrm>
          </p:grpSpPr>
          <p:sp>
            <p:nvSpPr>
              <p:cNvPr id="22672" name="Linie Costa Rica"/>
              <p:cNvSpPr>
                <a:spLocks noChangeShapeType="1"/>
              </p:cNvSpPr>
              <p:nvPr/>
            </p:nvSpPr>
            <p:spPr bwMode="gray">
              <a:xfrm flipH="1">
                <a:off x="1720850" y="3781426"/>
                <a:ext cx="73025" cy="254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73" name="(TB) Costa Rica"/>
              <p:cNvSpPr txBox="1">
                <a:spLocks noChangeArrowheads="1"/>
              </p:cNvSpPr>
              <p:nvPr/>
            </p:nvSpPr>
            <p:spPr bwMode="gray">
              <a:xfrm>
                <a:off x="1304926" y="3779838"/>
                <a:ext cx="3746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Costa Rica</a:t>
                </a:r>
              </a:p>
            </p:txBody>
          </p:sp>
        </p:grpSp>
        <p:sp>
          <p:nvSpPr>
            <p:cNvPr id="22647" name="Text Box China" hidden="1"/>
            <p:cNvSpPr txBox="1">
              <a:spLocks noChangeArrowheads="1"/>
            </p:cNvSpPr>
            <p:nvPr/>
          </p:nvSpPr>
          <p:spPr bwMode="gray">
            <a:xfrm>
              <a:off x="6883401" y="2876551"/>
              <a:ext cx="2016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China</a:t>
              </a:r>
            </a:p>
          </p:txBody>
        </p:sp>
        <p:sp>
          <p:nvSpPr>
            <p:cNvPr id="22648" name="Text Box Chile" hidden="1"/>
            <p:cNvSpPr txBox="1">
              <a:spLocks noChangeArrowheads="1"/>
            </p:cNvSpPr>
            <p:nvPr/>
          </p:nvSpPr>
          <p:spPr bwMode="gray">
            <a:xfrm>
              <a:off x="2044701" y="5202238"/>
              <a:ext cx="1762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Chile</a:t>
              </a:r>
            </a:p>
          </p:txBody>
        </p:sp>
        <p:sp>
          <p:nvSpPr>
            <p:cNvPr id="22649" name="Text Box Burkina" hidden="1"/>
            <p:cNvSpPr txBox="1">
              <a:spLocks noChangeArrowheads="1"/>
            </p:cNvSpPr>
            <p:nvPr/>
          </p:nvSpPr>
          <p:spPr bwMode="gray">
            <a:xfrm>
              <a:off x="4040188" y="3629026"/>
              <a:ext cx="2603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Burkina</a:t>
              </a:r>
            </a:p>
          </p:txBody>
        </p:sp>
        <p:sp>
          <p:nvSpPr>
            <p:cNvPr id="22650" name="Text Box Brasilien" hidden="1"/>
            <p:cNvSpPr txBox="1">
              <a:spLocks noChangeArrowheads="1"/>
            </p:cNvSpPr>
            <p:nvPr/>
          </p:nvSpPr>
          <p:spPr bwMode="gray">
            <a:xfrm>
              <a:off x="2635251" y="4368801"/>
              <a:ext cx="2952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Brasilien</a:t>
              </a:r>
            </a:p>
          </p:txBody>
        </p:sp>
        <p:sp>
          <p:nvSpPr>
            <p:cNvPr id="22651" name="Text Box Botsuana" hidden="1"/>
            <p:cNvSpPr txBox="1">
              <a:spLocks noChangeArrowheads="1"/>
            </p:cNvSpPr>
            <p:nvPr/>
          </p:nvSpPr>
          <p:spPr bwMode="gray">
            <a:xfrm>
              <a:off x="4737101" y="4800601"/>
              <a:ext cx="3238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Botsuana</a:t>
              </a:r>
            </a:p>
          </p:txBody>
        </p:sp>
        <p:sp>
          <p:nvSpPr>
            <p:cNvPr id="22652" name="Text Box Bolivien" hidden="1"/>
            <p:cNvSpPr txBox="1">
              <a:spLocks noChangeArrowheads="1"/>
            </p:cNvSpPr>
            <p:nvPr/>
          </p:nvSpPr>
          <p:spPr bwMode="gray">
            <a:xfrm>
              <a:off x="2290763" y="4606926"/>
              <a:ext cx="2698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Bolivien</a:t>
              </a:r>
            </a:p>
          </p:txBody>
        </p:sp>
        <p:grpSp>
          <p:nvGrpSpPr>
            <p:cNvPr id="28" name="Text Box Bhutan" hidden="1"/>
            <p:cNvGrpSpPr>
              <a:grpSpLocks/>
            </p:cNvGrpSpPr>
            <p:nvPr/>
          </p:nvGrpSpPr>
          <p:grpSpPr bwMode="auto">
            <a:xfrm>
              <a:off x="6723063" y="3027363"/>
              <a:ext cx="242888" cy="158750"/>
              <a:chOff x="6723063" y="3027363"/>
              <a:chExt cx="242888" cy="158750"/>
            </a:xfrm>
          </p:grpSpPr>
          <p:sp>
            <p:nvSpPr>
              <p:cNvPr id="22670" name="Linie Bhutan"/>
              <p:cNvSpPr>
                <a:spLocks noChangeShapeType="1"/>
              </p:cNvSpPr>
              <p:nvPr/>
            </p:nvSpPr>
            <p:spPr bwMode="gray">
              <a:xfrm flipV="1">
                <a:off x="6732588" y="3119438"/>
                <a:ext cx="74613" cy="6667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71" name="(TB) Bhutan"/>
              <p:cNvSpPr txBox="1">
                <a:spLocks noChangeArrowheads="1"/>
              </p:cNvSpPr>
              <p:nvPr/>
            </p:nvSpPr>
            <p:spPr bwMode="gray">
              <a:xfrm>
                <a:off x="6723063" y="3027363"/>
                <a:ext cx="242888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Bhutan</a:t>
                </a:r>
              </a:p>
            </p:txBody>
          </p:sp>
        </p:grpSp>
        <p:grpSp>
          <p:nvGrpSpPr>
            <p:cNvPr id="29" name="Text Box Belize" hidden="1"/>
            <p:cNvGrpSpPr>
              <a:grpSpLocks/>
            </p:cNvGrpSpPr>
            <p:nvPr/>
          </p:nvGrpSpPr>
          <p:grpSpPr bwMode="auto">
            <a:xfrm>
              <a:off x="1524001" y="3348038"/>
              <a:ext cx="209550" cy="179388"/>
              <a:chOff x="1524001" y="3348038"/>
              <a:chExt cx="209550" cy="179388"/>
            </a:xfrm>
          </p:grpSpPr>
          <p:sp>
            <p:nvSpPr>
              <p:cNvPr id="22668" name="Linie Belize"/>
              <p:cNvSpPr>
                <a:spLocks noChangeShapeType="1"/>
              </p:cNvSpPr>
              <p:nvPr/>
            </p:nvSpPr>
            <p:spPr bwMode="gray">
              <a:xfrm flipH="1" flipV="1">
                <a:off x="1671638" y="3455988"/>
                <a:ext cx="25400" cy="7143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69" name="Text Box Belize"/>
              <p:cNvSpPr txBox="1">
                <a:spLocks noChangeArrowheads="1"/>
              </p:cNvSpPr>
              <p:nvPr/>
            </p:nvSpPr>
            <p:spPr bwMode="gray">
              <a:xfrm>
                <a:off x="1524001" y="3348038"/>
                <a:ext cx="2095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Belize</a:t>
                </a:r>
              </a:p>
            </p:txBody>
          </p:sp>
        </p:grpSp>
        <p:grpSp>
          <p:nvGrpSpPr>
            <p:cNvPr id="30" name="Text Box Bangladesh" hidden="1"/>
            <p:cNvGrpSpPr>
              <a:grpSpLocks/>
            </p:cNvGrpSpPr>
            <p:nvPr/>
          </p:nvGrpSpPr>
          <p:grpSpPr bwMode="auto">
            <a:xfrm>
              <a:off x="6488113" y="3338513"/>
              <a:ext cx="427038" cy="201613"/>
              <a:chOff x="6488113" y="3338513"/>
              <a:chExt cx="427038" cy="201613"/>
            </a:xfrm>
          </p:grpSpPr>
          <p:sp>
            <p:nvSpPr>
              <p:cNvPr id="22666" name="Linie Bangladesh"/>
              <p:cNvSpPr>
                <a:spLocks noChangeShapeType="1"/>
              </p:cNvSpPr>
              <p:nvPr/>
            </p:nvSpPr>
            <p:spPr bwMode="gray">
              <a:xfrm>
                <a:off x="6762751" y="3338513"/>
                <a:ext cx="1588" cy="1143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2667" name="(TB) Bangladesh"/>
              <p:cNvSpPr txBox="1">
                <a:spLocks noChangeArrowheads="1"/>
              </p:cNvSpPr>
              <p:nvPr/>
            </p:nvSpPr>
            <p:spPr bwMode="gray">
              <a:xfrm>
                <a:off x="6488113" y="3448051"/>
                <a:ext cx="427038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marL="177800" indent="-1778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de-AT" altLang="de-DE" sz="600" noProof="1">
                    <a:solidFill>
                      <a:srgbClr val="000000"/>
                    </a:solidFill>
                  </a:rPr>
                  <a:t>Bangladesh </a:t>
                </a:r>
              </a:p>
            </p:txBody>
          </p:sp>
        </p:grpSp>
        <p:sp>
          <p:nvSpPr>
            <p:cNvPr id="22656" name="Text Box Bahamas" hidden="1"/>
            <p:cNvSpPr txBox="1">
              <a:spLocks noChangeArrowheads="1"/>
            </p:cNvSpPr>
            <p:nvPr/>
          </p:nvSpPr>
          <p:spPr bwMode="gray">
            <a:xfrm>
              <a:off x="2049463" y="3198813"/>
              <a:ext cx="3238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Bahamas</a:t>
              </a:r>
            </a:p>
          </p:txBody>
        </p:sp>
        <p:sp>
          <p:nvSpPr>
            <p:cNvPr id="22657" name="Text Box Äthiopien" hidden="1"/>
            <p:cNvSpPr txBox="1">
              <a:spLocks noChangeArrowheads="1"/>
            </p:cNvSpPr>
            <p:nvPr/>
          </p:nvSpPr>
          <p:spPr bwMode="gray">
            <a:xfrm>
              <a:off x="5200651" y="3760788"/>
              <a:ext cx="3413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Äthiopien </a:t>
              </a:r>
            </a:p>
          </p:txBody>
        </p:sp>
        <p:sp>
          <p:nvSpPr>
            <p:cNvPr id="22658" name="Text Box Ägypten" hidden="1"/>
            <p:cNvSpPr txBox="1">
              <a:spLocks noChangeArrowheads="1"/>
            </p:cNvSpPr>
            <p:nvPr/>
          </p:nvSpPr>
          <p:spPr bwMode="gray">
            <a:xfrm>
              <a:off x="4903788" y="3259138"/>
              <a:ext cx="2809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Ägypten</a:t>
              </a:r>
            </a:p>
          </p:txBody>
        </p:sp>
        <p:sp>
          <p:nvSpPr>
            <p:cNvPr id="22659" name="Text Box Australien" hidden="1"/>
            <p:cNvSpPr txBox="1">
              <a:spLocks noChangeArrowheads="1"/>
            </p:cNvSpPr>
            <p:nvPr/>
          </p:nvSpPr>
          <p:spPr bwMode="gray">
            <a:xfrm>
              <a:off x="7772401" y="4845051"/>
              <a:ext cx="3413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Australien</a:t>
              </a:r>
            </a:p>
          </p:txBody>
        </p:sp>
        <p:sp>
          <p:nvSpPr>
            <p:cNvPr id="22660" name="Text Box Argentinien" hidden="1"/>
            <p:cNvSpPr txBox="1">
              <a:spLocks noChangeArrowheads="1"/>
            </p:cNvSpPr>
            <p:nvPr/>
          </p:nvSpPr>
          <p:spPr bwMode="gray">
            <a:xfrm>
              <a:off x="2433638" y="5365751"/>
              <a:ext cx="3889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Argentinien</a:t>
              </a:r>
            </a:p>
          </p:txBody>
        </p:sp>
        <p:sp>
          <p:nvSpPr>
            <p:cNvPr id="22661" name="Text Box Angola" hidden="1"/>
            <p:cNvSpPr txBox="1">
              <a:spLocks noChangeArrowheads="1"/>
            </p:cNvSpPr>
            <p:nvPr/>
          </p:nvSpPr>
          <p:spPr bwMode="gray">
            <a:xfrm>
              <a:off x="4430713" y="4440238"/>
              <a:ext cx="2397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Angola</a:t>
              </a:r>
            </a:p>
          </p:txBody>
        </p:sp>
        <p:sp>
          <p:nvSpPr>
            <p:cNvPr id="22662" name="Text Box Algerien" hidden="1"/>
            <p:cNvSpPr txBox="1">
              <a:spLocks noChangeArrowheads="1"/>
            </p:cNvSpPr>
            <p:nvPr/>
          </p:nvSpPr>
          <p:spPr bwMode="gray">
            <a:xfrm>
              <a:off x="4141788" y="3140076"/>
              <a:ext cx="2825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Algerien</a:t>
              </a:r>
            </a:p>
          </p:txBody>
        </p:sp>
        <p:sp>
          <p:nvSpPr>
            <p:cNvPr id="22663" name="Text Box Alaska" hidden="1"/>
            <p:cNvSpPr txBox="1">
              <a:spLocks noChangeArrowheads="1"/>
            </p:cNvSpPr>
            <p:nvPr/>
          </p:nvSpPr>
          <p:spPr bwMode="gray">
            <a:xfrm>
              <a:off x="833438" y="1960563"/>
              <a:ext cx="2301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Alaska</a:t>
              </a:r>
            </a:p>
          </p:txBody>
        </p:sp>
        <p:sp>
          <p:nvSpPr>
            <p:cNvPr id="22664" name="Text Box Afghanistan" hidden="1"/>
            <p:cNvSpPr txBox="1">
              <a:spLocks noChangeArrowheads="1"/>
            </p:cNvSpPr>
            <p:nvPr/>
          </p:nvSpPr>
          <p:spPr bwMode="gray">
            <a:xfrm>
              <a:off x="5865813" y="2970213"/>
              <a:ext cx="40481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sz="600" noProof="1">
                  <a:solidFill>
                    <a:srgbClr val="000000"/>
                  </a:solidFill>
                </a:rPr>
                <a:t>Afghanistan</a:t>
              </a:r>
            </a:p>
          </p:txBody>
        </p:sp>
        <p:sp>
          <p:nvSpPr>
            <p:cNvPr id="22665" name="Text Box Northern America" hidden="1"/>
            <p:cNvSpPr txBox="1">
              <a:spLocks noChangeArrowheads="1"/>
            </p:cNvSpPr>
            <p:nvPr/>
          </p:nvSpPr>
          <p:spPr bwMode="gray">
            <a:xfrm>
              <a:off x="1240385" y="1570596"/>
              <a:ext cx="1797543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177800" indent="-177800" defTabSz="80168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e-AT" altLang="de-DE" noProof="1">
                  <a:solidFill>
                    <a:srgbClr val="000000"/>
                  </a:solidFill>
                </a:rPr>
                <a:t>Northern America</a:t>
              </a:r>
            </a:p>
          </p:txBody>
        </p:sp>
      </p:grpSp>
      <p:sp>
        <p:nvSpPr>
          <p:cNvPr id="182" name="Titel 18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50300" cy="500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z-Cyrl-AZ" sz="3200" dirty="0">
                <a:solidFill>
                  <a:srgbClr val="002060"/>
                </a:solidFill>
                <a:latin typeface="+mn-lt"/>
              </a:rPr>
              <a:t>П</a:t>
            </a:r>
            <a:r>
              <a:rPr lang="az-Cyrl-AZ" sz="3200" dirty="0" smtClean="0">
                <a:solidFill>
                  <a:srgbClr val="002060"/>
                </a:solidFill>
                <a:latin typeface="+mn-lt"/>
              </a:rPr>
              <a:t>лощадь коммерческой активности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1" name="Länder der Welt (Shapes)"/>
          <p:cNvGrpSpPr>
            <a:grpSpLocks noChangeAspect="1"/>
          </p:cNvGrpSpPr>
          <p:nvPr/>
        </p:nvGrpSpPr>
        <p:grpSpPr>
          <a:xfrm>
            <a:off x="304800" y="1700808"/>
            <a:ext cx="8382000" cy="4376904"/>
            <a:chOff x="142875" y="1547813"/>
            <a:chExt cx="8856663" cy="4321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2" name="Zypern"/>
            <p:cNvSpPr>
              <a:spLocks/>
            </p:cNvSpPr>
            <p:nvPr/>
          </p:nvSpPr>
          <p:spPr bwMode="gray">
            <a:xfrm>
              <a:off x="5099050" y="2922588"/>
              <a:ext cx="60325" cy="34925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3" name="Simbabwe"/>
            <p:cNvSpPr>
              <a:spLocks/>
            </p:cNvSpPr>
            <p:nvPr/>
          </p:nvSpPr>
          <p:spPr bwMode="gray">
            <a:xfrm>
              <a:off x="4930775" y="4584701"/>
              <a:ext cx="222250" cy="22225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4" name="Zentral Afrikanische Republik"/>
            <p:cNvSpPr>
              <a:spLocks/>
            </p:cNvSpPr>
            <p:nvPr/>
          </p:nvSpPr>
          <p:spPr bwMode="gray">
            <a:xfrm>
              <a:off x="4625975" y="3722688"/>
              <a:ext cx="368300" cy="280988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5" name="Sambia"/>
            <p:cNvSpPr>
              <a:spLocks/>
            </p:cNvSpPr>
            <p:nvPr/>
          </p:nvSpPr>
          <p:spPr bwMode="gray">
            <a:xfrm>
              <a:off x="4841875" y="4341813"/>
              <a:ext cx="334962" cy="322263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6" name="West Sahara"/>
            <p:cNvSpPr>
              <a:spLocks/>
            </p:cNvSpPr>
            <p:nvPr/>
          </p:nvSpPr>
          <p:spPr bwMode="gray">
            <a:xfrm>
              <a:off x="3741738" y="3181351"/>
              <a:ext cx="241300" cy="206375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7" name="West Bank"/>
            <p:cNvSpPr>
              <a:spLocks/>
            </p:cNvSpPr>
            <p:nvPr/>
          </p:nvSpPr>
          <p:spPr bwMode="gray">
            <a:xfrm>
              <a:off x="5184775" y="3025776"/>
              <a:ext cx="17462" cy="38100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8" name="Weißrussland"/>
            <p:cNvSpPr>
              <a:spLocks/>
            </p:cNvSpPr>
            <p:nvPr/>
          </p:nvSpPr>
          <p:spPr bwMode="gray">
            <a:xfrm>
              <a:off x="4824413" y="2271713"/>
              <a:ext cx="228600" cy="149225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69" name="Uzbekistan"/>
            <p:cNvSpPr>
              <a:spLocks/>
            </p:cNvSpPr>
            <p:nvPr/>
          </p:nvSpPr>
          <p:spPr bwMode="gray">
            <a:xfrm>
              <a:off x="5683250" y="2605088"/>
              <a:ext cx="476250" cy="268288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0" name="Vietnam"/>
            <p:cNvSpPr>
              <a:spLocks/>
            </p:cNvSpPr>
            <p:nvPr/>
          </p:nvSpPr>
          <p:spPr bwMode="gray">
            <a:xfrm>
              <a:off x="7086600" y="3319463"/>
              <a:ext cx="244475" cy="479425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1" name="Vereinigte Arababische Emirate"/>
            <p:cNvSpPr>
              <a:spLocks/>
            </p:cNvSpPr>
            <p:nvPr/>
          </p:nvSpPr>
          <p:spPr bwMode="gray">
            <a:xfrm>
              <a:off x="5662613" y="3217863"/>
              <a:ext cx="134937" cy="128588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2" name="Venezuela"/>
            <p:cNvSpPr>
              <a:spLocks noEditPoints="1"/>
            </p:cNvSpPr>
            <p:nvPr/>
          </p:nvSpPr>
          <p:spPr bwMode="gray">
            <a:xfrm>
              <a:off x="2120900" y="3683001"/>
              <a:ext cx="384175" cy="374650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3" name="USA"/>
            <p:cNvSpPr>
              <a:spLocks noEditPoints="1"/>
            </p:cNvSpPr>
            <p:nvPr/>
          </p:nvSpPr>
          <p:spPr bwMode="gray">
            <a:xfrm>
              <a:off x="950913" y="2481263"/>
              <a:ext cx="1576387" cy="781050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FFFF66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4" name="Uruguay"/>
            <p:cNvSpPr>
              <a:spLocks/>
            </p:cNvSpPr>
            <p:nvPr/>
          </p:nvSpPr>
          <p:spPr bwMode="gray">
            <a:xfrm>
              <a:off x="2632075" y="5056188"/>
              <a:ext cx="149225" cy="153988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5" name="Ungarn"/>
            <p:cNvSpPr>
              <a:spLocks/>
            </p:cNvSpPr>
            <p:nvPr/>
          </p:nvSpPr>
          <p:spPr bwMode="gray">
            <a:xfrm>
              <a:off x="4657725" y="2508251"/>
              <a:ext cx="171450" cy="88900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6" name="Ukraine"/>
            <p:cNvSpPr>
              <a:spLocks/>
            </p:cNvSpPr>
            <p:nvPr/>
          </p:nvSpPr>
          <p:spPr bwMode="gray">
            <a:xfrm>
              <a:off x="4806950" y="2389188"/>
              <a:ext cx="449262" cy="252413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7" name="Uganda"/>
            <p:cNvSpPr>
              <a:spLocks noEditPoints="1"/>
            </p:cNvSpPr>
            <p:nvPr/>
          </p:nvSpPr>
          <p:spPr bwMode="gray">
            <a:xfrm>
              <a:off x="5062538" y="3943351"/>
              <a:ext cx="157162" cy="185738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8" name="Türkei"/>
            <p:cNvSpPr>
              <a:spLocks noEditPoints="1"/>
            </p:cNvSpPr>
            <p:nvPr/>
          </p:nvSpPr>
          <p:spPr bwMode="gray">
            <a:xfrm>
              <a:off x="4899025" y="2711451"/>
              <a:ext cx="534987" cy="203200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9" name="Turkmenistan"/>
            <p:cNvSpPr>
              <a:spLocks/>
            </p:cNvSpPr>
            <p:nvPr/>
          </p:nvSpPr>
          <p:spPr bwMode="gray">
            <a:xfrm>
              <a:off x="5610225" y="2692401"/>
              <a:ext cx="406400" cy="242888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0" name="Tunesien"/>
            <p:cNvSpPr>
              <a:spLocks/>
            </p:cNvSpPr>
            <p:nvPr/>
          </p:nvSpPr>
          <p:spPr bwMode="gray">
            <a:xfrm>
              <a:off x="4433888" y="2868613"/>
              <a:ext cx="109537" cy="228600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1" name="Tschechien"/>
            <p:cNvSpPr>
              <a:spLocks/>
            </p:cNvSpPr>
            <p:nvPr/>
          </p:nvSpPr>
          <p:spPr bwMode="gray">
            <a:xfrm>
              <a:off x="4552950" y="2430463"/>
              <a:ext cx="169862" cy="77788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2" name="Togo"/>
            <p:cNvSpPr>
              <a:spLocks/>
            </p:cNvSpPr>
            <p:nvPr/>
          </p:nvSpPr>
          <p:spPr bwMode="gray">
            <a:xfrm>
              <a:off x="4210050" y="3719513"/>
              <a:ext cx="57150" cy="16192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3" name="Thailand"/>
            <p:cNvSpPr>
              <a:spLocks/>
            </p:cNvSpPr>
            <p:nvPr/>
          </p:nvSpPr>
          <p:spPr bwMode="gray">
            <a:xfrm>
              <a:off x="6969125" y="3416301"/>
              <a:ext cx="249237" cy="477838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4" name="Tanzania"/>
            <p:cNvSpPr>
              <a:spLocks noEditPoints="1"/>
            </p:cNvSpPr>
            <p:nvPr/>
          </p:nvSpPr>
          <p:spPr bwMode="gray">
            <a:xfrm>
              <a:off x="5060950" y="4111626"/>
              <a:ext cx="309562" cy="349250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5" name="Tajikistan"/>
            <p:cNvSpPr>
              <a:spLocks/>
            </p:cNvSpPr>
            <p:nvPr/>
          </p:nvSpPr>
          <p:spPr bwMode="gray">
            <a:xfrm>
              <a:off x="6021388" y="2749551"/>
              <a:ext cx="222250" cy="141288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6" name="Taiwan"/>
            <p:cNvSpPr>
              <a:spLocks/>
            </p:cNvSpPr>
            <p:nvPr/>
          </p:nvSpPr>
          <p:spPr bwMode="gray">
            <a:xfrm>
              <a:off x="7577138" y="3257551"/>
              <a:ext cx="47625" cy="107950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7" name="Syrien"/>
            <p:cNvSpPr>
              <a:spLocks/>
            </p:cNvSpPr>
            <p:nvPr/>
          </p:nvSpPr>
          <p:spPr bwMode="gray">
            <a:xfrm>
              <a:off x="5189538" y="2865438"/>
              <a:ext cx="180975" cy="166688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8" name="Swasiland"/>
            <p:cNvSpPr>
              <a:spLocks/>
            </p:cNvSpPr>
            <p:nvPr/>
          </p:nvSpPr>
          <p:spPr bwMode="gray">
            <a:xfrm>
              <a:off x="5080000" y="4911726"/>
              <a:ext cx="41275" cy="53975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9" name="Surinam"/>
            <p:cNvSpPr>
              <a:spLocks/>
            </p:cNvSpPr>
            <p:nvPr/>
          </p:nvSpPr>
          <p:spPr bwMode="gray">
            <a:xfrm>
              <a:off x="2551113" y="3884613"/>
              <a:ext cx="117475" cy="134938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0" name="Süd Africa"/>
            <p:cNvSpPr>
              <a:spLocks noEditPoints="1"/>
            </p:cNvSpPr>
            <p:nvPr/>
          </p:nvSpPr>
          <p:spPr bwMode="gray">
            <a:xfrm>
              <a:off x="4678363" y="4797426"/>
              <a:ext cx="457200" cy="411163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1" name="Sudan"/>
            <p:cNvSpPr>
              <a:spLocks/>
            </p:cNvSpPr>
            <p:nvPr/>
          </p:nvSpPr>
          <p:spPr bwMode="gray">
            <a:xfrm>
              <a:off x="4838700" y="3328988"/>
              <a:ext cx="468312" cy="638175"/>
            </a:xfrm>
            <a:custGeom>
              <a:avLst/>
              <a:gdLst>
                <a:gd name="T0" fmla="*/ 2147483647 w 1164"/>
                <a:gd name="T1" fmla="*/ 2147483647 h 1584"/>
                <a:gd name="T2" fmla="*/ 2147483647 w 1164"/>
                <a:gd name="T3" fmla="*/ 2147483647 h 1584"/>
                <a:gd name="T4" fmla="*/ 2147483647 w 1164"/>
                <a:gd name="T5" fmla="*/ 2147483647 h 1584"/>
                <a:gd name="T6" fmla="*/ 2147483647 w 1164"/>
                <a:gd name="T7" fmla="*/ 2147483647 h 1584"/>
                <a:gd name="T8" fmla="*/ 2147483647 w 1164"/>
                <a:gd name="T9" fmla="*/ 2147483647 h 1584"/>
                <a:gd name="T10" fmla="*/ 2147483647 w 1164"/>
                <a:gd name="T11" fmla="*/ 2147483647 h 1584"/>
                <a:gd name="T12" fmla="*/ 2147483647 w 1164"/>
                <a:gd name="T13" fmla="*/ 2147483647 h 1584"/>
                <a:gd name="T14" fmla="*/ 2147483647 w 1164"/>
                <a:gd name="T15" fmla="*/ 2147483647 h 1584"/>
                <a:gd name="T16" fmla="*/ 0 w 1164"/>
                <a:gd name="T17" fmla="*/ 2147483647 h 1584"/>
                <a:gd name="T18" fmla="*/ 2147483647 w 1164"/>
                <a:gd name="T19" fmla="*/ 2147483647 h 1584"/>
                <a:gd name="T20" fmla="*/ 2147483647 w 1164"/>
                <a:gd name="T21" fmla="*/ 2147483647 h 1584"/>
                <a:gd name="T22" fmla="*/ 2147483647 w 1164"/>
                <a:gd name="T23" fmla="*/ 2147483647 h 1584"/>
                <a:gd name="T24" fmla="*/ 2147483647 w 1164"/>
                <a:gd name="T25" fmla="*/ 2147483647 h 1584"/>
                <a:gd name="T26" fmla="*/ 2147483647 w 1164"/>
                <a:gd name="T27" fmla="*/ 2147483647 h 1584"/>
                <a:gd name="T28" fmla="*/ 2147483647 w 1164"/>
                <a:gd name="T29" fmla="*/ 2147483647 h 1584"/>
                <a:gd name="T30" fmla="*/ 2147483647 w 1164"/>
                <a:gd name="T31" fmla="*/ 2147483647 h 1584"/>
                <a:gd name="T32" fmla="*/ 2147483647 w 1164"/>
                <a:gd name="T33" fmla="*/ 2147483647 h 1584"/>
                <a:gd name="T34" fmla="*/ 2147483647 w 1164"/>
                <a:gd name="T35" fmla="*/ 2147483647 h 1584"/>
                <a:gd name="T36" fmla="*/ 2147483647 w 1164"/>
                <a:gd name="T37" fmla="*/ 2147483647 h 1584"/>
                <a:gd name="T38" fmla="*/ 2147483647 w 1164"/>
                <a:gd name="T39" fmla="*/ 2147483647 h 1584"/>
                <a:gd name="T40" fmla="*/ 2147483647 w 1164"/>
                <a:gd name="T41" fmla="*/ 2147483647 h 1584"/>
                <a:gd name="T42" fmla="*/ 2147483647 w 1164"/>
                <a:gd name="T43" fmla="*/ 2147483647 h 1584"/>
                <a:gd name="T44" fmla="*/ 2147483647 w 1164"/>
                <a:gd name="T45" fmla="*/ 2147483647 h 1584"/>
                <a:gd name="T46" fmla="*/ 2147483647 w 1164"/>
                <a:gd name="T47" fmla="*/ 2147483647 h 1584"/>
                <a:gd name="T48" fmla="*/ 2147483647 w 1164"/>
                <a:gd name="T49" fmla="*/ 2147483647 h 1584"/>
                <a:gd name="T50" fmla="*/ 2147483647 w 1164"/>
                <a:gd name="T51" fmla="*/ 2147483647 h 1584"/>
                <a:gd name="T52" fmla="*/ 2147483647 w 1164"/>
                <a:gd name="T53" fmla="*/ 2147483647 h 1584"/>
                <a:gd name="T54" fmla="*/ 2147483647 w 1164"/>
                <a:gd name="T55" fmla="*/ 2147483647 h 1584"/>
                <a:gd name="T56" fmla="*/ 2147483647 w 1164"/>
                <a:gd name="T57" fmla="*/ 2147483647 h 1584"/>
                <a:gd name="T58" fmla="*/ 2147483647 w 1164"/>
                <a:gd name="T59" fmla="*/ 2147483647 h 1584"/>
                <a:gd name="T60" fmla="*/ 2147483647 w 1164"/>
                <a:gd name="T61" fmla="*/ 2147483647 h 1584"/>
                <a:gd name="T62" fmla="*/ 2147483647 w 1164"/>
                <a:gd name="T63" fmla="*/ 2147483647 h 1584"/>
                <a:gd name="T64" fmla="*/ 2147483647 w 1164"/>
                <a:gd name="T65" fmla="*/ 2147483647 h 1584"/>
                <a:gd name="T66" fmla="*/ 2147483647 w 1164"/>
                <a:gd name="T67" fmla="*/ 2147483647 h 1584"/>
                <a:gd name="T68" fmla="*/ 2147483647 w 1164"/>
                <a:gd name="T69" fmla="*/ 2147483647 h 1584"/>
                <a:gd name="T70" fmla="*/ 2147483647 w 1164"/>
                <a:gd name="T71" fmla="*/ 2147483647 h 1584"/>
                <a:gd name="T72" fmla="*/ 2147483647 w 1164"/>
                <a:gd name="T73" fmla="*/ 2147483647 h 1584"/>
                <a:gd name="T74" fmla="*/ 2147483647 w 1164"/>
                <a:gd name="T75" fmla="*/ 2147483647 h 1584"/>
                <a:gd name="T76" fmla="*/ 2147483647 w 1164"/>
                <a:gd name="T77" fmla="*/ 2147483647 h 1584"/>
                <a:gd name="T78" fmla="*/ 2147483647 w 1164"/>
                <a:gd name="T79" fmla="*/ 2147483647 h 1584"/>
                <a:gd name="T80" fmla="*/ 2147483647 w 1164"/>
                <a:gd name="T81" fmla="*/ 2147483647 h 1584"/>
                <a:gd name="T82" fmla="*/ 2147483647 w 1164"/>
                <a:gd name="T83" fmla="*/ 2147483647 h 1584"/>
                <a:gd name="T84" fmla="*/ 2147483647 w 1164"/>
                <a:gd name="T85" fmla="*/ 2147483647 h 1584"/>
                <a:gd name="T86" fmla="*/ 2147483647 w 1164"/>
                <a:gd name="T87" fmla="*/ 2147483647 h 1584"/>
                <a:gd name="T88" fmla="*/ 2147483647 w 1164"/>
                <a:gd name="T89" fmla="*/ 2147483647 h 1584"/>
                <a:gd name="T90" fmla="*/ 2147483647 w 1164"/>
                <a:gd name="T91" fmla="*/ 2147483647 h 1584"/>
                <a:gd name="T92" fmla="*/ 2147483647 w 1164"/>
                <a:gd name="T93" fmla="*/ 2147483647 h 1584"/>
                <a:gd name="T94" fmla="*/ 2147483647 w 1164"/>
                <a:gd name="T95" fmla="*/ 2147483647 h 1584"/>
                <a:gd name="T96" fmla="*/ 2147483647 w 1164"/>
                <a:gd name="T97" fmla="*/ 2147483647 h 1584"/>
                <a:gd name="T98" fmla="*/ 2147483647 w 1164"/>
                <a:gd name="T99" fmla="*/ 2147483647 h 1584"/>
                <a:gd name="T100" fmla="*/ 2147483647 w 1164"/>
                <a:gd name="T101" fmla="*/ 2147483647 h 1584"/>
                <a:gd name="T102" fmla="*/ 2147483647 w 1164"/>
                <a:gd name="T103" fmla="*/ 2147483647 h 1584"/>
                <a:gd name="T104" fmla="*/ 2147483647 w 1164"/>
                <a:gd name="T105" fmla="*/ 2147483647 h 1584"/>
                <a:gd name="T106" fmla="*/ 2147483647 w 1164"/>
                <a:gd name="T107" fmla="*/ 2147483647 h 1584"/>
                <a:gd name="T108" fmla="*/ 2147483647 w 1164"/>
                <a:gd name="T109" fmla="*/ 2147483647 h 1584"/>
                <a:gd name="T110" fmla="*/ 2147483647 w 1164"/>
                <a:gd name="T111" fmla="*/ 2147483647 h 15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4"/>
                <a:gd name="T169" fmla="*/ 0 h 1584"/>
                <a:gd name="T170" fmla="*/ 1164 w 1164"/>
                <a:gd name="T171" fmla="*/ 1584 h 15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4" h="1584">
                  <a:moveTo>
                    <a:pt x="894" y="24"/>
                  </a:moveTo>
                  <a:lnTo>
                    <a:pt x="894" y="48"/>
                  </a:lnTo>
                  <a:lnTo>
                    <a:pt x="888" y="60"/>
                  </a:lnTo>
                  <a:lnTo>
                    <a:pt x="882" y="66"/>
                  </a:lnTo>
                  <a:lnTo>
                    <a:pt x="864" y="66"/>
                  </a:lnTo>
                  <a:lnTo>
                    <a:pt x="858" y="72"/>
                  </a:lnTo>
                  <a:lnTo>
                    <a:pt x="846" y="72"/>
                  </a:lnTo>
                  <a:lnTo>
                    <a:pt x="834" y="84"/>
                  </a:lnTo>
                  <a:lnTo>
                    <a:pt x="822" y="108"/>
                  </a:lnTo>
                  <a:lnTo>
                    <a:pt x="816" y="114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86" y="96"/>
                  </a:lnTo>
                  <a:lnTo>
                    <a:pt x="780" y="90"/>
                  </a:lnTo>
                  <a:lnTo>
                    <a:pt x="660" y="84"/>
                  </a:lnTo>
                  <a:lnTo>
                    <a:pt x="660" y="72"/>
                  </a:lnTo>
                  <a:lnTo>
                    <a:pt x="654" y="72"/>
                  </a:lnTo>
                  <a:lnTo>
                    <a:pt x="636" y="90"/>
                  </a:lnTo>
                  <a:lnTo>
                    <a:pt x="210" y="84"/>
                  </a:lnTo>
                  <a:lnTo>
                    <a:pt x="210" y="246"/>
                  </a:lnTo>
                  <a:lnTo>
                    <a:pt x="138" y="246"/>
                  </a:lnTo>
                  <a:lnTo>
                    <a:pt x="144" y="600"/>
                  </a:lnTo>
                  <a:lnTo>
                    <a:pt x="132" y="600"/>
                  </a:lnTo>
                  <a:lnTo>
                    <a:pt x="120" y="594"/>
                  </a:lnTo>
                  <a:lnTo>
                    <a:pt x="78" y="594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72" y="624"/>
                  </a:lnTo>
                  <a:lnTo>
                    <a:pt x="78" y="630"/>
                  </a:lnTo>
                  <a:lnTo>
                    <a:pt x="78" y="636"/>
                  </a:lnTo>
                  <a:lnTo>
                    <a:pt x="72" y="642"/>
                  </a:lnTo>
                  <a:lnTo>
                    <a:pt x="60" y="648"/>
                  </a:lnTo>
                  <a:lnTo>
                    <a:pt x="48" y="660"/>
                  </a:lnTo>
                  <a:lnTo>
                    <a:pt x="48" y="678"/>
                  </a:lnTo>
                  <a:lnTo>
                    <a:pt x="36" y="678"/>
                  </a:lnTo>
                  <a:lnTo>
                    <a:pt x="42" y="702"/>
                  </a:lnTo>
                  <a:lnTo>
                    <a:pt x="48" y="720"/>
                  </a:lnTo>
                  <a:lnTo>
                    <a:pt x="30" y="732"/>
                  </a:lnTo>
                  <a:lnTo>
                    <a:pt x="12" y="750"/>
                  </a:lnTo>
                  <a:lnTo>
                    <a:pt x="18" y="756"/>
                  </a:lnTo>
                  <a:lnTo>
                    <a:pt x="30" y="780"/>
                  </a:lnTo>
                  <a:lnTo>
                    <a:pt x="30" y="792"/>
                  </a:lnTo>
                  <a:lnTo>
                    <a:pt x="18" y="804"/>
                  </a:lnTo>
                  <a:lnTo>
                    <a:pt x="6" y="810"/>
                  </a:lnTo>
                  <a:lnTo>
                    <a:pt x="0" y="822"/>
                  </a:lnTo>
                  <a:lnTo>
                    <a:pt x="0" y="840"/>
                  </a:lnTo>
                  <a:lnTo>
                    <a:pt x="6" y="846"/>
                  </a:lnTo>
                  <a:lnTo>
                    <a:pt x="18" y="846"/>
                  </a:lnTo>
                  <a:lnTo>
                    <a:pt x="24" y="840"/>
                  </a:lnTo>
                  <a:lnTo>
                    <a:pt x="36" y="840"/>
                  </a:lnTo>
                  <a:lnTo>
                    <a:pt x="42" y="846"/>
                  </a:lnTo>
                  <a:lnTo>
                    <a:pt x="42" y="888"/>
                  </a:lnTo>
                  <a:lnTo>
                    <a:pt x="60" y="900"/>
                  </a:lnTo>
                  <a:lnTo>
                    <a:pt x="42" y="906"/>
                  </a:lnTo>
                  <a:lnTo>
                    <a:pt x="48" y="930"/>
                  </a:lnTo>
                  <a:lnTo>
                    <a:pt x="54" y="930"/>
                  </a:lnTo>
                  <a:lnTo>
                    <a:pt x="66" y="936"/>
                  </a:lnTo>
                  <a:lnTo>
                    <a:pt x="78" y="954"/>
                  </a:lnTo>
                  <a:lnTo>
                    <a:pt x="84" y="960"/>
                  </a:lnTo>
                  <a:lnTo>
                    <a:pt x="84" y="966"/>
                  </a:lnTo>
                  <a:lnTo>
                    <a:pt x="72" y="966"/>
                  </a:lnTo>
                  <a:lnTo>
                    <a:pt x="72" y="990"/>
                  </a:lnTo>
                  <a:lnTo>
                    <a:pt x="102" y="1020"/>
                  </a:lnTo>
                  <a:lnTo>
                    <a:pt x="108" y="1032"/>
                  </a:lnTo>
                  <a:lnTo>
                    <a:pt x="120" y="1044"/>
                  </a:lnTo>
                  <a:lnTo>
                    <a:pt x="126" y="1062"/>
                  </a:lnTo>
                  <a:lnTo>
                    <a:pt x="132" y="1074"/>
                  </a:lnTo>
                  <a:lnTo>
                    <a:pt x="132" y="1104"/>
                  </a:lnTo>
                  <a:lnTo>
                    <a:pt x="126" y="1110"/>
                  </a:lnTo>
                  <a:lnTo>
                    <a:pt x="120" y="1122"/>
                  </a:lnTo>
                  <a:lnTo>
                    <a:pt x="114" y="1128"/>
                  </a:lnTo>
                  <a:lnTo>
                    <a:pt x="114" y="1134"/>
                  </a:lnTo>
                  <a:lnTo>
                    <a:pt x="120" y="1140"/>
                  </a:lnTo>
                  <a:lnTo>
                    <a:pt x="126" y="1140"/>
                  </a:lnTo>
                  <a:lnTo>
                    <a:pt x="120" y="1158"/>
                  </a:lnTo>
                  <a:lnTo>
                    <a:pt x="168" y="1164"/>
                  </a:lnTo>
                  <a:lnTo>
                    <a:pt x="168" y="1194"/>
                  </a:lnTo>
                  <a:lnTo>
                    <a:pt x="192" y="1206"/>
                  </a:lnTo>
                  <a:lnTo>
                    <a:pt x="222" y="1206"/>
                  </a:lnTo>
                  <a:lnTo>
                    <a:pt x="222" y="1224"/>
                  </a:lnTo>
                  <a:lnTo>
                    <a:pt x="228" y="1224"/>
                  </a:lnTo>
                  <a:lnTo>
                    <a:pt x="240" y="1230"/>
                  </a:lnTo>
                  <a:lnTo>
                    <a:pt x="252" y="1242"/>
                  </a:lnTo>
                  <a:lnTo>
                    <a:pt x="252" y="1248"/>
                  </a:lnTo>
                  <a:lnTo>
                    <a:pt x="246" y="1248"/>
                  </a:lnTo>
                  <a:lnTo>
                    <a:pt x="246" y="1254"/>
                  </a:lnTo>
                  <a:lnTo>
                    <a:pt x="240" y="1254"/>
                  </a:lnTo>
                  <a:lnTo>
                    <a:pt x="240" y="1260"/>
                  </a:lnTo>
                  <a:lnTo>
                    <a:pt x="252" y="1272"/>
                  </a:lnTo>
                  <a:lnTo>
                    <a:pt x="264" y="1278"/>
                  </a:lnTo>
                  <a:lnTo>
                    <a:pt x="270" y="1278"/>
                  </a:lnTo>
                  <a:lnTo>
                    <a:pt x="282" y="1284"/>
                  </a:lnTo>
                  <a:lnTo>
                    <a:pt x="294" y="1296"/>
                  </a:lnTo>
                  <a:lnTo>
                    <a:pt x="300" y="1308"/>
                  </a:lnTo>
                  <a:lnTo>
                    <a:pt x="306" y="1314"/>
                  </a:lnTo>
                  <a:lnTo>
                    <a:pt x="306" y="1320"/>
                  </a:lnTo>
                  <a:lnTo>
                    <a:pt x="324" y="1320"/>
                  </a:lnTo>
                  <a:lnTo>
                    <a:pt x="330" y="1326"/>
                  </a:lnTo>
                  <a:lnTo>
                    <a:pt x="330" y="1338"/>
                  </a:lnTo>
                  <a:lnTo>
                    <a:pt x="318" y="1338"/>
                  </a:lnTo>
                  <a:lnTo>
                    <a:pt x="318" y="1344"/>
                  </a:lnTo>
                  <a:lnTo>
                    <a:pt x="330" y="1356"/>
                  </a:lnTo>
                  <a:lnTo>
                    <a:pt x="330" y="1374"/>
                  </a:lnTo>
                  <a:lnTo>
                    <a:pt x="354" y="1380"/>
                  </a:lnTo>
                  <a:lnTo>
                    <a:pt x="360" y="1386"/>
                  </a:lnTo>
                  <a:lnTo>
                    <a:pt x="372" y="1392"/>
                  </a:lnTo>
                  <a:lnTo>
                    <a:pt x="378" y="1398"/>
                  </a:lnTo>
                  <a:lnTo>
                    <a:pt x="384" y="1410"/>
                  </a:lnTo>
                  <a:lnTo>
                    <a:pt x="384" y="1434"/>
                  </a:lnTo>
                  <a:lnTo>
                    <a:pt x="390" y="1446"/>
                  </a:lnTo>
                  <a:lnTo>
                    <a:pt x="420" y="1470"/>
                  </a:lnTo>
                  <a:lnTo>
                    <a:pt x="420" y="1494"/>
                  </a:lnTo>
                  <a:lnTo>
                    <a:pt x="468" y="1518"/>
                  </a:lnTo>
                  <a:lnTo>
                    <a:pt x="474" y="1512"/>
                  </a:lnTo>
                  <a:lnTo>
                    <a:pt x="480" y="1500"/>
                  </a:lnTo>
                  <a:lnTo>
                    <a:pt x="486" y="1494"/>
                  </a:lnTo>
                  <a:lnTo>
                    <a:pt x="498" y="1494"/>
                  </a:lnTo>
                  <a:lnTo>
                    <a:pt x="510" y="1500"/>
                  </a:lnTo>
                  <a:lnTo>
                    <a:pt x="510" y="1506"/>
                  </a:lnTo>
                  <a:lnTo>
                    <a:pt x="522" y="1512"/>
                  </a:lnTo>
                  <a:lnTo>
                    <a:pt x="528" y="1512"/>
                  </a:lnTo>
                  <a:lnTo>
                    <a:pt x="540" y="1500"/>
                  </a:lnTo>
                  <a:lnTo>
                    <a:pt x="540" y="1494"/>
                  </a:lnTo>
                  <a:lnTo>
                    <a:pt x="552" y="1482"/>
                  </a:lnTo>
                  <a:lnTo>
                    <a:pt x="558" y="1488"/>
                  </a:lnTo>
                  <a:lnTo>
                    <a:pt x="570" y="1494"/>
                  </a:lnTo>
                  <a:lnTo>
                    <a:pt x="576" y="1512"/>
                  </a:lnTo>
                  <a:lnTo>
                    <a:pt x="582" y="1524"/>
                  </a:lnTo>
                  <a:lnTo>
                    <a:pt x="594" y="1536"/>
                  </a:lnTo>
                  <a:lnTo>
                    <a:pt x="606" y="1542"/>
                  </a:lnTo>
                  <a:lnTo>
                    <a:pt x="612" y="1548"/>
                  </a:lnTo>
                  <a:lnTo>
                    <a:pt x="618" y="1548"/>
                  </a:lnTo>
                  <a:lnTo>
                    <a:pt x="624" y="1572"/>
                  </a:lnTo>
                  <a:lnTo>
                    <a:pt x="642" y="1572"/>
                  </a:lnTo>
                  <a:lnTo>
                    <a:pt x="660" y="1554"/>
                  </a:lnTo>
                  <a:lnTo>
                    <a:pt x="672" y="1554"/>
                  </a:lnTo>
                  <a:lnTo>
                    <a:pt x="678" y="1560"/>
                  </a:lnTo>
                  <a:lnTo>
                    <a:pt x="690" y="1566"/>
                  </a:lnTo>
                  <a:lnTo>
                    <a:pt x="702" y="1566"/>
                  </a:lnTo>
                  <a:lnTo>
                    <a:pt x="702" y="1560"/>
                  </a:lnTo>
                  <a:lnTo>
                    <a:pt x="708" y="1554"/>
                  </a:lnTo>
                  <a:lnTo>
                    <a:pt x="714" y="1554"/>
                  </a:lnTo>
                  <a:lnTo>
                    <a:pt x="738" y="1584"/>
                  </a:lnTo>
                  <a:lnTo>
                    <a:pt x="756" y="1560"/>
                  </a:lnTo>
                  <a:lnTo>
                    <a:pt x="780" y="1560"/>
                  </a:lnTo>
                  <a:lnTo>
                    <a:pt x="792" y="1548"/>
                  </a:lnTo>
                  <a:lnTo>
                    <a:pt x="804" y="1548"/>
                  </a:lnTo>
                  <a:lnTo>
                    <a:pt x="804" y="1554"/>
                  </a:lnTo>
                  <a:lnTo>
                    <a:pt x="810" y="1560"/>
                  </a:lnTo>
                  <a:lnTo>
                    <a:pt x="834" y="1560"/>
                  </a:lnTo>
                  <a:lnTo>
                    <a:pt x="852" y="1542"/>
                  </a:lnTo>
                  <a:lnTo>
                    <a:pt x="852" y="1536"/>
                  </a:lnTo>
                  <a:lnTo>
                    <a:pt x="858" y="1530"/>
                  </a:lnTo>
                  <a:lnTo>
                    <a:pt x="858" y="1524"/>
                  </a:lnTo>
                  <a:lnTo>
                    <a:pt x="870" y="1524"/>
                  </a:lnTo>
                  <a:lnTo>
                    <a:pt x="888" y="1494"/>
                  </a:lnTo>
                  <a:lnTo>
                    <a:pt x="978" y="1494"/>
                  </a:lnTo>
                  <a:lnTo>
                    <a:pt x="1002" y="1482"/>
                  </a:lnTo>
                  <a:lnTo>
                    <a:pt x="996" y="1464"/>
                  </a:lnTo>
                  <a:lnTo>
                    <a:pt x="996" y="1446"/>
                  </a:lnTo>
                  <a:lnTo>
                    <a:pt x="990" y="1434"/>
                  </a:lnTo>
                  <a:lnTo>
                    <a:pt x="984" y="1428"/>
                  </a:lnTo>
                  <a:lnTo>
                    <a:pt x="966" y="1428"/>
                  </a:lnTo>
                  <a:lnTo>
                    <a:pt x="954" y="1422"/>
                  </a:lnTo>
                  <a:lnTo>
                    <a:pt x="936" y="1386"/>
                  </a:lnTo>
                  <a:lnTo>
                    <a:pt x="936" y="1368"/>
                  </a:lnTo>
                  <a:lnTo>
                    <a:pt x="924" y="1362"/>
                  </a:lnTo>
                  <a:lnTo>
                    <a:pt x="924" y="1326"/>
                  </a:lnTo>
                  <a:lnTo>
                    <a:pt x="912" y="1326"/>
                  </a:lnTo>
                  <a:lnTo>
                    <a:pt x="906" y="1302"/>
                  </a:lnTo>
                  <a:lnTo>
                    <a:pt x="882" y="1302"/>
                  </a:lnTo>
                  <a:lnTo>
                    <a:pt x="876" y="1290"/>
                  </a:lnTo>
                  <a:lnTo>
                    <a:pt x="876" y="1272"/>
                  </a:lnTo>
                  <a:lnTo>
                    <a:pt x="864" y="1266"/>
                  </a:lnTo>
                  <a:lnTo>
                    <a:pt x="858" y="1254"/>
                  </a:lnTo>
                  <a:lnTo>
                    <a:pt x="846" y="1248"/>
                  </a:lnTo>
                  <a:lnTo>
                    <a:pt x="840" y="1242"/>
                  </a:lnTo>
                  <a:lnTo>
                    <a:pt x="816" y="1242"/>
                  </a:lnTo>
                  <a:lnTo>
                    <a:pt x="804" y="1236"/>
                  </a:lnTo>
                  <a:lnTo>
                    <a:pt x="798" y="1236"/>
                  </a:lnTo>
                  <a:lnTo>
                    <a:pt x="798" y="1224"/>
                  </a:lnTo>
                  <a:lnTo>
                    <a:pt x="804" y="1212"/>
                  </a:lnTo>
                  <a:lnTo>
                    <a:pt x="810" y="1206"/>
                  </a:lnTo>
                  <a:lnTo>
                    <a:pt x="804" y="1182"/>
                  </a:lnTo>
                  <a:lnTo>
                    <a:pt x="840" y="1182"/>
                  </a:lnTo>
                  <a:lnTo>
                    <a:pt x="846" y="1188"/>
                  </a:lnTo>
                  <a:lnTo>
                    <a:pt x="852" y="1182"/>
                  </a:lnTo>
                  <a:lnTo>
                    <a:pt x="864" y="1182"/>
                  </a:lnTo>
                  <a:lnTo>
                    <a:pt x="870" y="1176"/>
                  </a:lnTo>
                  <a:lnTo>
                    <a:pt x="870" y="1164"/>
                  </a:lnTo>
                  <a:lnTo>
                    <a:pt x="876" y="1152"/>
                  </a:lnTo>
                  <a:lnTo>
                    <a:pt x="876" y="1116"/>
                  </a:lnTo>
                  <a:lnTo>
                    <a:pt x="870" y="1110"/>
                  </a:lnTo>
                  <a:lnTo>
                    <a:pt x="870" y="1098"/>
                  </a:lnTo>
                  <a:lnTo>
                    <a:pt x="864" y="1086"/>
                  </a:lnTo>
                  <a:lnTo>
                    <a:pt x="864" y="1074"/>
                  </a:lnTo>
                  <a:lnTo>
                    <a:pt x="870" y="1062"/>
                  </a:lnTo>
                  <a:lnTo>
                    <a:pt x="882" y="1056"/>
                  </a:lnTo>
                  <a:lnTo>
                    <a:pt x="888" y="1050"/>
                  </a:lnTo>
                  <a:lnTo>
                    <a:pt x="888" y="1032"/>
                  </a:lnTo>
                  <a:lnTo>
                    <a:pt x="882" y="1020"/>
                  </a:lnTo>
                  <a:lnTo>
                    <a:pt x="882" y="1002"/>
                  </a:lnTo>
                  <a:lnTo>
                    <a:pt x="900" y="984"/>
                  </a:lnTo>
                  <a:lnTo>
                    <a:pt x="906" y="984"/>
                  </a:lnTo>
                  <a:lnTo>
                    <a:pt x="906" y="996"/>
                  </a:lnTo>
                  <a:lnTo>
                    <a:pt x="912" y="1002"/>
                  </a:lnTo>
                  <a:lnTo>
                    <a:pt x="924" y="1002"/>
                  </a:lnTo>
                  <a:lnTo>
                    <a:pt x="930" y="996"/>
                  </a:lnTo>
                  <a:lnTo>
                    <a:pt x="930" y="960"/>
                  </a:lnTo>
                  <a:lnTo>
                    <a:pt x="924" y="954"/>
                  </a:lnTo>
                  <a:lnTo>
                    <a:pt x="924" y="948"/>
                  </a:lnTo>
                  <a:lnTo>
                    <a:pt x="936" y="930"/>
                  </a:lnTo>
                  <a:lnTo>
                    <a:pt x="936" y="906"/>
                  </a:lnTo>
                  <a:lnTo>
                    <a:pt x="942" y="900"/>
                  </a:lnTo>
                  <a:lnTo>
                    <a:pt x="954" y="900"/>
                  </a:lnTo>
                  <a:lnTo>
                    <a:pt x="960" y="894"/>
                  </a:lnTo>
                  <a:lnTo>
                    <a:pt x="960" y="858"/>
                  </a:lnTo>
                  <a:lnTo>
                    <a:pt x="966" y="852"/>
                  </a:lnTo>
                  <a:lnTo>
                    <a:pt x="972" y="840"/>
                  </a:lnTo>
                  <a:lnTo>
                    <a:pt x="978" y="834"/>
                  </a:lnTo>
                  <a:lnTo>
                    <a:pt x="1008" y="834"/>
                  </a:lnTo>
                  <a:lnTo>
                    <a:pt x="1008" y="786"/>
                  </a:lnTo>
                  <a:lnTo>
                    <a:pt x="1014" y="774"/>
                  </a:lnTo>
                  <a:lnTo>
                    <a:pt x="1020" y="768"/>
                  </a:lnTo>
                  <a:lnTo>
                    <a:pt x="1026" y="756"/>
                  </a:lnTo>
                  <a:lnTo>
                    <a:pt x="1032" y="750"/>
                  </a:lnTo>
                  <a:lnTo>
                    <a:pt x="1032" y="708"/>
                  </a:lnTo>
                  <a:lnTo>
                    <a:pt x="1026" y="660"/>
                  </a:lnTo>
                  <a:lnTo>
                    <a:pt x="1020" y="654"/>
                  </a:lnTo>
                  <a:lnTo>
                    <a:pt x="1020" y="636"/>
                  </a:lnTo>
                  <a:lnTo>
                    <a:pt x="1032" y="630"/>
                  </a:lnTo>
                  <a:lnTo>
                    <a:pt x="1038" y="630"/>
                  </a:lnTo>
                  <a:lnTo>
                    <a:pt x="1038" y="594"/>
                  </a:lnTo>
                  <a:lnTo>
                    <a:pt x="1044" y="594"/>
                  </a:lnTo>
                  <a:lnTo>
                    <a:pt x="1050" y="588"/>
                  </a:lnTo>
                  <a:lnTo>
                    <a:pt x="1056" y="576"/>
                  </a:lnTo>
                  <a:lnTo>
                    <a:pt x="1056" y="534"/>
                  </a:lnTo>
                  <a:lnTo>
                    <a:pt x="1050" y="528"/>
                  </a:lnTo>
                  <a:lnTo>
                    <a:pt x="1050" y="516"/>
                  </a:lnTo>
                  <a:lnTo>
                    <a:pt x="1062" y="516"/>
                  </a:lnTo>
                  <a:lnTo>
                    <a:pt x="1068" y="510"/>
                  </a:lnTo>
                  <a:lnTo>
                    <a:pt x="1068" y="492"/>
                  </a:lnTo>
                  <a:lnTo>
                    <a:pt x="1086" y="492"/>
                  </a:lnTo>
                  <a:lnTo>
                    <a:pt x="1092" y="486"/>
                  </a:lnTo>
                  <a:lnTo>
                    <a:pt x="1092" y="480"/>
                  </a:lnTo>
                  <a:lnTo>
                    <a:pt x="1098" y="474"/>
                  </a:lnTo>
                  <a:lnTo>
                    <a:pt x="1098" y="462"/>
                  </a:lnTo>
                  <a:lnTo>
                    <a:pt x="1110" y="462"/>
                  </a:lnTo>
                  <a:lnTo>
                    <a:pt x="1128" y="456"/>
                  </a:lnTo>
                  <a:lnTo>
                    <a:pt x="1152" y="444"/>
                  </a:lnTo>
                  <a:lnTo>
                    <a:pt x="1164" y="420"/>
                  </a:lnTo>
                  <a:lnTo>
                    <a:pt x="1164" y="408"/>
                  </a:lnTo>
                  <a:lnTo>
                    <a:pt x="1128" y="384"/>
                  </a:lnTo>
                  <a:lnTo>
                    <a:pt x="1128" y="378"/>
                  </a:lnTo>
                  <a:lnTo>
                    <a:pt x="1122" y="372"/>
                  </a:lnTo>
                  <a:lnTo>
                    <a:pt x="1122" y="360"/>
                  </a:lnTo>
                  <a:lnTo>
                    <a:pt x="1116" y="354"/>
                  </a:lnTo>
                  <a:lnTo>
                    <a:pt x="1092" y="354"/>
                  </a:lnTo>
                  <a:lnTo>
                    <a:pt x="1080" y="342"/>
                  </a:lnTo>
                  <a:lnTo>
                    <a:pt x="1080" y="330"/>
                  </a:lnTo>
                  <a:lnTo>
                    <a:pt x="1074" y="312"/>
                  </a:lnTo>
                  <a:lnTo>
                    <a:pt x="1074" y="294"/>
                  </a:lnTo>
                  <a:lnTo>
                    <a:pt x="1068" y="282"/>
                  </a:lnTo>
                  <a:lnTo>
                    <a:pt x="1068" y="264"/>
                  </a:lnTo>
                  <a:lnTo>
                    <a:pt x="1062" y="264"/>
                  </a:lnTo>
                  <a:lnTo>
                    <a:pt x="1062" y="240"/>
                  </a:lnTo>
                  <a:lnTo>
                    <a:pt x="1056" y="222"/>
                  </a:lnTo>
                  <a:lnTo>
                    <a:pt x="1056" y="180"/>
                  </a:lnTo>
                  <a:lnTo>
                    <a:pt x="1050" y="168"/>
                  </a:lnTo>
                  <a:lnTo>
                    <a:pt x="1068" y="162"/>
                  </a:lnTo>
                  <a:lnTo>
                    <a:pt x="1038" y="132"/>
                  </a:lnTo>
                  <a:lnTo>
                    <a:pt x="1038" y="90"/>
                  </a:lnTo>
                  <a:lnTo>
                    <a:pt x="1032" y="78"/>
                  </a:lnTo>
                  <a:lnTo>
                    <a:pt x="1026" y="72"/>
                  </a:lnTo>
                  <a:lnTo>
                    <a:pt x="1014" y="66"/>
                  </a:lnTo>
                  <a:lnTo>
                    <a:pt x="984" y="36"/>
                  </a:lnTo>
                  <a:lnTo>
                    <a:pt x="972" y="36"/>
                  </a:lnTo>
                  <a:lnTo>
                    <a:pt x="954" y="18"/>
                  </a:lnTo>
                  <a:lnTo>
                    <a:pt x="948" y="0"/>
                  </a:lnTo>
                  <a:lnTo>
                    <a:pt x="924" y="24"/>
                  </a:lnTo>
                  <a:lnTo>
                    <a:pt x="894" y="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2" name="Sri Lanka"/>
            <p:cNvSpPr>
              <a:spLocks/>
            </p:cNvSpPr>
            <p:nvPr/>
          </p:nvSpPr>
          <p:spPr bwMode="gray">
            <a:xfrm>
              <a:off x="6491288" y="3767138"/>
              <a:ext cx="68262" cy="122238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3" name="Spanien"/>
            <p:cNvSpPr>
              <a:spLocks noEditPoints="1"/>
            </p:cNvSpPr>
            <p:nvPr/>
          </p:nvSpPr>
          <p:spPr bwMode="gray">
            <a:xfrm>
              <a:off x="3997325" y="2660651"/>
              <a:ext cx="352425" cy="247650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4" name="Somalia"/>
            <p:cNvSpPr>
              <a:spLocks/>
            </p:cNvSpPr>
            <p:nvPr/>
          </p:nvSpPr>
          <p:spPr bwMode="gray">
            <a:xfrm>
              <a:off x="5389563" y="3687763"/>
              <a:ext cx="287337" cy="446088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5" name="Solomon Inseln"/>
            <p:cNvSpPr>
              <a:spLocks noEditPoints="1"/>
            </p:cNvSpPr>
            <p:nvPr/>
          </p:nvSpPr>
          <p:spPr bwMode="gray">
            <a:xfrm>
              <a:off x="8693150" y="4295776"/>
              <a:ext cx="149225" cy="139700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6" name="Slovenien"/>
            <p:cNvSpPr>
              <a:spLocks/>
            </p:cNvSpPr>
            <p:nvPr/>
          </p:nvSpPr>
          <p:spPr bwMode="gray">
            <a:xfrm>
              <a:off x="4584700" y="2557463"/>
              <a:ext cx="84137" cy="49213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7" name="Slovakei"/>
            <p:cNvSpPr>
              <a:spLocks/>
            </p:cNvSpPr>
            <p:nvPr/>
          </p:nvSpPr>
          <p:spPr bwMode="gray">
            <a:xfrm>
              <a:off x="4670425" y="2476501"/>
              <a:ext cx="144462" cy="5873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8" name="Sierra Leone"/>
            <p:cNvSpPr>
              <a:spLocks/>
            </p:cNvSpPr>
            <p:nvPr/>
          </p:nvSpPr>
          <p:spPr bwMode="gray">
            <a:xfrm>
              <a:off x="3836988" y="3751263"/>
              <a:ext cx="84137" cy="107950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9" name="Serbien"/>
            <p:cNvSpPr>
              <a:spLocks/>
            </p:cNvSpPr>
            <p:nvPr/>
          </p:nvSpPr>
          <p:spPr bwMode="gray">
            <a:xfrm>
              <a:off x="4724400" y="2584451"/>
              <a:ext cx="111125" cy="121836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de-DE" sz="1200" dirty="0">
                <a:solidFill>
                  <a:srgbClr val="FFFFFF"/>
                </a:solidFill>
              </a:endParaRPr>
            </a:p>
          </p:txBody>
        </p:sp>
        <p:sp>
          <p:nvSpPr>
            <p:cNvPr id="400" name="Senegal"/>
            <p:cNvSpPr>
              <a:spLocks/>
            </p:cNvSpPr>
            <p:nvPr/>
          </p:nvSpPr>
          <p:spPr bwMode="gray">
            <a:xfrm>
              <a:off x="3752850" y="3532188"/>
              <a:ext cx="168275" cy="147638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1" name="Schweiz"/>
            <p:cNvSpPr>
              <a:spLocks/>
            </p:cNvSpPr>
            <p:nvPr/>
          </p:nvSpPr>
          <p:spPr bwMode="gray">
            <a:xfrm>
              <a:off x="4398963" y="2530476"/>
              <a:ext cx="115887" cy="63500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2" name="Schweden"/>
            <p:cNvSpPr>
              <a:spLocks noEditPoints="1"/>
            </p:cNvSpPr>
            <p:nvPr/>
          </p:nvSpPr>
          <p:spPr bwMode="gray">
            <a:xfrm>
              <a:off x="4530725" y="1897063"/>
              <a:ext cx="279400" cy="398463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rgbClr val="003B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3" name="Saudi Arabien"/>
            <p:cNvSpPr>
              <a:spLocks/>
            </p:cNvSpPr>
            <p:nvPr/>
          </p:nvSpPr>
          <p:spPr bwMode="gray">
            <a:xfrm>
              <a:off x="5184775" y="3035301"/>
              <a:ext cx="596900" cy="512763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4" name="Rumänien"/>
            <p:cNvSpPr>
              <a:spLocks/>
            </p:cNvSpPr>
            <p:nvPr/>
          </p:nvSpPr>
          <p:spPr bwMode="gray">
            <a:xfrm>
              <a:off x="4760913" y="2517776"/>
              <a:ext cx="247650" cy="147638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5" name="Ruanda"/>
            <p:cNvSpPr>
              <a:spLocks/>
            </p:cNvSpPr>
            <p:nvPr/>
          </p:nvSpPr>
          <p:spPr bwMode="gray">
            <a:xfrm>
              <a:off x="5038725" y="4111626"/>
              <a:ext cx="60325" cy="58738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6" name="Russland (Urup,Simushir)"/>
            <p:cNvSpPr>
              <a:spLocks noEditPoints="1"/>
            </p:cNvSpPr>
            <p:nvPr/>
          </p:nvSpPr>
          <p:spPr bwMode="gray">
            <a:xfrm>
              <a:off x="8004175" y="2178051"/>
              <a:ext cx="122237" cy="482600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7" name="Russland"/>
            <p:cNvSpPr>
              <a:spLocks noEditPoints="1"/>
            </p:cNvSpPr>
            <p:nvPr/>
          </p:nvSpPr>
          <p:spPr bwMode="gray">
            <a:xfrm>
              <a:off x="4737100" y="1582738"/>
              <a:ext cx="3641725" cy="1158875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8" name="Republik Kongo"/>
            <p:cNvSpPr>
              <a:spLocks/>
            </p:cNvSpPr>
            <p:nvPr/>
          </p:nvSpPr>
          <p:spPr bwMode="gray">
            <a:xfrm>
              <a:off x="4565650" y="3903663"/>
              <a:ext cx="542925" cy="611188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9" name="Puerto Rico"/>
            <p:cNvSpPr>
              <a:spLocks/>
            </p:cNvSpPr>
            <p:nvPr/>
          </p:nvSpPr>
          <p:spPr bwMode="gray">
            <a:xfrm>
              <a:off x="2322513" y="3481388"/>
              <a:ext cx="55562" cy="23813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0" name="Portugal"/>
            <p:cNvSpPr>
              <a:spLocks/>
            </p:cNvSpPr>
            <p:nvPr/>
          </p:nvSpPr>
          <p:spPr bwMode="gray">
            <a:xfrm>
              <a:off x="3983038" y="2714626"/>
              <a:ext cx="92075" cy="165100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1" name="Polen"/>
            <p:cNvSpPr>
              <a:spLocks/>
            </p:cNvSpPr>
            <p:nvPr/>
          </p:nvSpPr>
          <p:spPr bwMode="gray">
            <a:xfrm>
              <a:off x="4602163" y="2312988"/>
              <a:ext cx="250825" cy="180975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2" name="Philippinen"/>
            <p:cNvSpPr>
              <a:spLocks noEditPoints="1"/>
            </p:cNvSpPr>
            <p:nvPr/>
          </p:nvSpPr>
          <p:spPr bwMode="gray">
            <a:xfrm>
              <a:off x="7562850" y="3470276"/>
              <a:ext cx="287337" cy="484188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rgbClr val="99003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3" name="Peru"/>
            <p:cNvSpPr>
              <a:spLocks/>
            </p:cNvSpPr>
            <p:nvPr/>
          </p:nvSpPr>
          <p:spPr bwMode="gray">
            <a:xfrm>
              <a:off x="1885950" y="4076701"/>
              <a:ext cx="377825" cy="600075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4" name="Paraguay"/>
            <p:cNvSpPr>
              <a:spLocks/>
            </p:cNvSpPr>
            <p:nvPr/>
          </p:nvSpPr>
          <p:spPr bwMode="gray">
            <a:xfrm>
              <a:off x="2463800" y="4702176"/>
              <a:ext cx="241300" cy="273050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5" name="Papua New Guinea"/>
            <p:cNvSpPr>
              <a:spLocks noEditPoints="1"/>
            </p:cNvSpPr>
            <p:nvPr/>
          </p:nvSpPr>
          <p:spPr bwMode="gray">
            <a:xfrm>
              <a:off x="8235950" y="4138613"/>
              <a:ext cx="438150" cy="292100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6" name="Panama"/>
            <p:cNvSpPr>
              <a:spLocks/>
            </p:cNvSpPr>
            <p:nvPr/>
          </p:nvSpPr>
          <p:spPr bwMode="gray">
            <a:xfrm>
              <a:off x="1844675" y="3767138"/>
              <a:ext cx="163512" cy="7778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7" name="Pakistan"/>
            <p:cNvSpPr>
              <a:spLocks/>
            </p:cNvSpPr>
            <p:nvPr/>
          </p:nvSpPr>
          <p:spPr bwMode="gray">
            <a:xfrm>
              <a:off x="5903913" y="2878138"/>
              <a:ext cx="422275" cy="42386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8" name="Parcel Inseln"/>
            <p:cNvSpPr>
              <a:spLocks noEditPoints="1"/>
            </p:cNvSpPr>
            <p:nvPr/>
          </p:nvSpPr>
          <p:spPr bwMode="gray">
            <a:xfrm>
              <a:off x="7367588" y="3517901"/>
              <a:ext cx="38100" cy="25400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9" name="Österreich"/>
            <p:cNvSpPr>
              <a:spLocks/>
            </p:cNvSpPr>
            <p:nvPr/>
          </p:nvSpPr>
          <p:spPr bwMode="gray">
            <a:xfrm>
              <a:off x="4489450" y="2493963"/>
              <a:ext cx="184150" cy="80963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0" name="Ost Timor"/>
            <p:cNvSpPr>
              <a:spLocks noEditPoints="1"/>
            </p:cNvSpPr>
            <p:nvPr/>
          </p:nvSpPr>
          <p:spPr bwMode="gray">
            <a:xfrm>
              <a:off x="7756525" y="4344988"/>
              <a:ext cx="100012" cy="47625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1" name="Oman"/>
            <p:cNvSpPr>
              <a:spLocks/>
            </p:cNvSpPr>
            <p:nvPr/>
          </p:nvSpPr>
          <p:spPr bwMode="gray">
            <a:xfrm>
              <a:off x="5686425" y="3265488"/>
              <a:ext cx="217487" cy="271463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2" name="Norwegen"/>
            <p:cNvSpPr>
              <a:spLocks noEditPoints="1"/>
            </p:cNvSpPr>
            <p:nvPr/>
          </p:nvSpPr>
          <p:spPr bwMode="gray">
            <a:xfrm>
              <a:off x="4389438" y="1612901"/>
              <a:ext cx="547687" cy="601663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003B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3" name="Nigerien"/>
            <p:cNvSpPr>
              <a:spLocks/>
            </p:cNvSpPr>
            <p:nvPr/>
          </p:nvSpPr>
          <p:spPr bwMode="gray">
            <a:xfrm>
              <a:off x="4294188" y="3627438"/>
              <a:ext cx="336550" cy="311150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4" name="Niger"/>
            <p:cNvSpPr>
              <a:spLocks/>
            </p:cNvSpPr>
            <p:nvPr/>
          </p:nvSpPr>
          <p:spPr bwMode="gray">
            <a:xfrm>
              <a:off x="4222750" y="3316288"/>
              <a:ext cx="446087" cy="379413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5" name="Niederlande"/>
            <p:cNvSpPr>
              <a:spLocks/>
            </p:cNvSpPr>
            <p:nvPr/>
          </p:nvSpPr>
          <p:spPr bwMode="gray">
            <a:xfrm>
              <a:off x="4325938" y="2355851"/>
              <a:ext cx="109537" cy="84138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6" name="Nicaragua"/>
            <p:cNvSpPr>
              <a:spLocks/>
            </p:cNvSpPr>
            <p:nvPr/>
          </p:nvSpPr>
          <p:spPr bwMode="gray">
            <a:xfrm>
              <a:off x="1722438" y="3597276"/>
              <a:ext cx="131762" cy="133350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7" name="Neu Seeland"/>
            <p:cNvSpPr>
              <a:spLocks noEditPoints="1"/>
            </p:cNvSpPr>
            <p:nvPr/>
          </p:nvSpPr>
          <p:spPr bwMode="gray">
            <a:xfrm>
              <a:off x="8488363" y="5191126"/>
              <a:ext cx="511175" cy="395288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8" name="Neufundland"/>
            <p:cNvSpPr>
              <a:spLocks/>
            </p:cNvSpPr>
            <p:nvPr/>
          </p:nvSpPr>
          <p:spPr bwMode="gray">
            <a:xfrm>
              <a:off x="2749550" y="2416176"/>
              <a:ext cx="171450" cy="153988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9" name="Nepal"/>
            <p:cNvSpPr>
              <a:spLocks/>
            </p:cNvSpPr>
            <p:nvPr/>
          </p:nvSpPr>
          <p:spPr bwMode="gray">
            <a:xfrm>
              <a:off x="6435725" y="3089276"/>
              <a:ext cx="236537" cy="13335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0" name="Namibien"/>
            <p:cNvSpPr>
              <a:spLocks/>
            </p:cNvSpPr>
            <p:nvPr/>
          </p:nvSpPr>
          <p:spPr bwMode="gray">
            <a:xfrm>
              <a:off x="4546600" y="4627563"/>
              <a:ext cx="384175" cy="392113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1" name="Myanmar"/>
            <p:cNvSpPr>
              <a:spLocks/>
            </p:cNvSpPr>
            <p:nvPr/>
          </p:nvSpPr>
          <p:spPr bwMode="gray">
            <a:xfrm>
              <a:off x="6807200" y="3152776"/>
              <a:ext cx="255587" cy="603250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2" name="Mosambik"/>
            <p:cNvSpPr>
              <a:spLocks/>
            </p:cNvSpPr>
            <p:nvPr/>
          </p:nvSpPr>
          <p:spPr bwMode="gray">
            <a:xfrm>
              <a:off x="5070475" y="4418013"/>
              <a:ext cx="307975" cy="538163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3" name="Marokko"/>
            <p:cNvSpPr>
              <a:spLocks/>
            </p:cNvSpPr>
            <p:nvPr/>
          </p:nvSpPr>
          <p:spPr bwMode="gray">
            <a:xfrm>
              <a:off x="3857625" y="2914651"/>
              <a:ext cx="341312" cy="266700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4" name="Montenegro"/>
            <p:cNvSpPr>
              <a:spLocks/>
            </p:cNvSpPr>
            <p:nvPr/>
          </p:nvSpPr>
          <p:spPr bwMode="gray">
            <a:xfrm>
              <a:off x="4718050" y="2665413"/>
              <a:ext cx="46037" cy="53975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5" name="Mongolei"/>
            <p:cNvSpPr>
              <a:spLocks/>
            </p:cNvSpPr>
            <p:nvPr/>
          </p:nvSpPr>
          <p:spPr bwMode="gray">
            <a:xfrm>
              <a:off x="6450013" y="2393951"/>
              <a:ext cx="844550" cy="334963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6" name="Moldovien"/>
            <p:cNvSpPr>
              <a:spLocks/>
            </p:cNvSpPr>
            <p:nvPr/>
          </p:nvSpPr>
          <p:spPr bwMode="gray">
            <a:xfrm>
              <a:off x="4921250" y="2511426"/>
              <a:ext cx="87312" cy="95250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7" name="Mazedonien"/>
            <p:cNvSpPr>
              <a:spLocks/>
            </p:cNvSpPr>
            <p:nvPr/>
          </p:nvSpPr>
          <p:spPr bwMode="gray">
            <a:xfrm>
              <a:off x="4775200" y="2703513"/>
              <a:ext cx="66675" cy="50800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8" name="MexiKo"/>
            <p:cNvSpPr>
              <a:spLocks/>
            </p:cNvSpPr>
            <p:nvPr/>
          </p:nvSpPr>
          <p:spPr bwMode="gray">
            <a:xfrm>
              <a:off x="1031875" y="3019426"/>
              <a:ext cx="749300" cy="587375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9" name="Malta"/>
            <p:cNvSpPr>
              <a:spLocks/>
            </p:cNvSpPr>
            <p:nvPr/>
          </p:nvSpPr>
          <p:spPr bwMode="gray">
            <a:xfrm>
              <a:off x="4611688" y="2903538"/>
              <a:ext cx="12700" cy="11113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0" name="Mauritanien"/>
            <p:cNvSpPr>
              <a:spLocks/>
            </p:cNvSpPr>
            <p:nvPr/>
          </p:nvSpPr>
          <p:spPr bwMode="gray">
            <a:xfrm>
              <a:off x="3741738" y="3195638"/>
              <a:ext cx="346075" cy="404813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1" name="Mali"/>
            <p:cNvSpPr>
              <a:spLocks/>
            </p:cNvSpPr>
            <p:nvPr/>
          </p:nvSpPr>
          <p:spPr bwMode="gray">
            <a:xfrm>
              <a:off x="3868738" y="3265488"/>
              <a:ext cx="466725" cy="484188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2" name="Malaysien"/>
            <p:cNvSpPr>
              <a:spLocks/>
            </p:cNvSpPr>
            <p:nvPr/>
          </p:nvSpPr>
          <p:spPr bwMode="gray">
            <a:xfrm>
              <a:off x="7073900" y="3859213"/>
              <a:ext cx="123825" cy="176213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003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3" name="Malaysien"/>
            <p:cNvSpPr>
              <a:spLocks/>
            </p:cNvSpPr>
            <p:nvPr/>
          </p:nvSpPr>
          <p:spPr bwMode="gray">
            <a:xfrm>
              <a:off x="7362825" y="3838576"/>
              <a:ext cx="276225" cy="212725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rgbClr val="99003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de-DE" sz="1200" dirty="0">
                <a:solidFill>
                  <a:srgbClr val="FFFFFF"/>
                </a:solidFill>
              </a:endParaRPr>
            </a:p>
          </p:txBody>
        </p:sp>
        <p:sp>
          <p:nvSpPr>
            <p:cNvPr id="444" name="Malawi"/>
            <p:cNvSpPr>
              <a:spLocks/>
            </p:cNvSpPr>
            <p:nvPr/>
          </p:nvSpPr>
          <p:spPr bwMode="gray">
            <a:xfrm>
              <a:off x="5145088" y="4383088"/>
              <a:ext cx="93662" cy="252413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5" name="Madagaskar"/>
            <p:cNvSpPr>
              <a:spLocks/>
            </p:cNvSpPr>
            <p:nvPr/>
          </p:nvSpPr>
          <p:spPr bwMode="gray">
            <a:xfrm>
              <a:off x="5419725" y="4476751"/>
              <a:ext cx="239712" cy="438150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6" name="Luxemburg"/>
            <p:cNvSpPr>
              <a:spLocks/>
            </p:cNvSpPr>
            <p:nvPr/>
          </p:nvSpPr>
          <p:spPr bwMode="gray">
            <a:xfrm>
              <a:off x="4392613" y="2459038"/>
              <a:ext cx="20637" cy="17463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7" name="Litauen"/>
            <p:cNvSpPr>
              <a:spLocks/>
            </p:cNvSpPr>
            <p:nvPr/>
          </p:nvSpPr>
          <p:spPr bwMode="gray">
            <a:xfrm>
              <a:off x="4764088" y="2262188"/>
              <a:ext cx="136525" cy="79375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8" name="Liechtenstein"/>
            <p:cNvSpPr>
              <a:spLocks/>
            </p:cNvSpPr>
            <p:nvPr/>
          </p:nvSpPr>
          <p:spPr bwMode="gray">
            <a:xfrm>
              <a:off x="4483100" y="2546351"/>
              <a:ext cx="6350" cy="9525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9" name="Libyen"/>
            <p:cNvSpPr>
              <a:spLocks/>
            </p:cNvSpPr>
            <p:nvPr/>
          </p:nvSpPr>
          <p:spPr bwMode="gray">
            <a:xfrm>
              <a:off x="4479925" y="3000376"/>
              <a:ext cx="442912" cy="446088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" name="Liberia"/>
            <p:cNvSpPr>
              <a:spLocks/>
            </p:cNvSpPr>
            <p:nvPr/>
          </p:nvSpPr>
          <p:spPr bwMode="gray">
            <a:xfrm>
              <a:off x="3878263" y="3798888"/>
              <a:ext cx="123825" cy="139700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1" name="Libanon"/>
            <p:cNvSpPr>
              <a:spLocks/>
            </p:cNvSpPr>
            <p:nvPr/>
          </p:nvSpPr>
          <p:spPr bwMode="gray">
            <a:xfrm>
              <a:off x="5176838" y="2954338"/>
              <a:ext cx="42862" cy="63500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2" name="Lesotho"/>
            <p:cNvSpPr>
              <a:spLocks/>
            </p:cNvSpPr>
            <p:nvPr/>
          </p:nvSpPr>
          <p:spPr bwMode="gray">
            <a:xfrm>
              <a:off x="4968875" y="5006976"/>
              <a:ext cx="66675" cy="65088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3" name="Lettland"/>
            <p:cNvSpPr>
              <a:spLocks/>
            </p:cNvSpPr>
            <p:nvPr/>
          </p:nvSpPr>
          <p:spPr bwMode="gray">
            <a:xfrm>
              <a:off x="4760913" y="2212976"/>
              <a:ext cx="171450" cy="73025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4" name="Laos"/>
            <p:cNvSpPr>
              <a:spLocks/>
            </p:cNvSpPr>
            <p:nvPr/>
          </p:nvSpPr>
          <p:spPr bwMode="gray">
            <a:xfrm>
              <a:off x="7034213" y="3348038"/>
              <a:ext cx="241300" cy="279400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5" name="Kyrgyzstan"/>
            <p:cNvSpPr>
              <a:spLocks/>
            </p:cNvSpPr>
            <p:nvPr/>
          </p:nvSpPr>
          <p:spPr bwMode="gray">
            <a:xfrm>
              <a:off x="6067425" y="2679701"/>
              <a:ext cx="269875" cy="125413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6" name="Kuwait"/>
            <p:cNvSpPr>
              <a:spLocks/>
            </p:cNvSpPr>
            <p:nvPr/>
          </p:nvSpPr>
          <p:spPr bwMode="gray">
            <a:xfrm>
              <a:off x="5510213" y="3103563"/>
              <a:ext cx="55562" cy="49213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7" name="Kuba"/>
            <p:cNvSpPr>
              <a:spLocks noEditPoints="1"/>
            </p:cNvSpPr>
            <p:nvPr/>
          </p:nvSpPr>
          <p:spPr bwMode="gray">
            <a:xfrm>
              <a:off x="1836738" y="3324226"/>
              <a:ext cx="296862" cy="109538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8" name="Kroatien"/>
            <p:cNvSpPr>
              <a:spLocks/>
            </p:cNvSpPr>
            <p:nvPr/>
          </p:nvSpPr>
          <p:spPr bwMode="gray">
            <a:xfrm>
              <a:off x="4594225" y="2573338"/>
              <a:ext cx="147637" cy="111125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9" name="Kosovo"/>
            <p:cNvSpPr>
              <a:spLocks noEditPoints="1"/>
            </p:cNvSpPr>
            <p:nvPr/>
          </p:nvSpPr>
          <p:spPr bwMode="gray">
            <a:xfrm>
              <a:off x="4760721" y="2668267"/>
              <a:ext cx="52320" cy="52709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de-DE" sz="1200" dirty="0">
                <a:solidFill>
                  <a:srgbClr val="FFFFFF"/>
                </a:solidFill>
              </a:endParaRPr>
            </a:p>
          </p:txBody>
        </p:sp>
        <p:sp>
          <p:nvSpPr>
            <p:cNvPr id="460" name="Korea, Süd"/>
            <p:cNvSpPr>
              <a:spLocks noEditPoints="1"/>
            </p:cNvSpPr>
            <p:nvPr/>
          </p:nvSpPr>
          <p:spPr bwMode="gray">
            <a:xfrm>
              <a:off x="7612063" y="2828926"/>
              <a:ext cx="109537" cy="171450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rgbClr val="99003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1" name="Korea, Nord"/>
            <p:cNvSpPr>
              <a:spLocks/>
            </p:cNvSpPr>
            <p:nvPr/>
          </p:nvSpPr>
          <p:spPr bwMode="gray">
            <a:xfrm>
              <a:off x="7519988" y="2687638"/>
              <a:ext cx="131762" cy="168275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2" name="Kolombia"/>
            <p:cNvSpPr>
              <a:spLocks/>
            </p:cNvSpPr>
            <p:nvPr/>
          </p:nvSpPr>
          <p:spPr bwMode="gray">
            <a:xfrm>
              <a:off x="1947863" y="3673476"/>
              <a:ext cx="349250" cy="541338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" name="Kenya"/>
            <p:cNvSpPr>
              <a:spLocks/>
            </p:cNvSpPr>
            <p:nvPr/>
          </p:nvSpPr>
          <p:spPr bwMode="gray">
            <a:xfrm>
              <a:off x="5189538" y="3925888"/>
              <a:ext cx="225425" cy="306388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4" name="Kazakhstan"/>
            <p:cNvSpPr>
              <a:spLocks noEditPoints="1"/>
            </p:cNvSpPr>
            <p:nvPr/>
          </p:nvSpPr>
          <p:spPr bwMode="gray">
            <a:xfrm>
              <a:off x="5419725" y="2295526"/>
              <a:ext cx="1012825" cy="468313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5" name="Katar"/>
            <p:cNvSpPr>
              <a:spLocks/>
            </p:cNvSpPr>
            <p:nvPr/>
          </p:nvSpPr>
          <p:spPr bwMode="gray">
            <a:xfrm>
              <a:off x="5641975" y="3227388"/>
              <a:ext cx="26987" cy="57150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6" name="Kanada"/>
            <p:cNvSpPr>
              <a:spLocks noEditPoints="1"/>
            </p:cNvSpPr>
            <p:nvPr/>
          </p:nvSpPr>
          <p:spPr bwMode="gray">
            <a:xfrm>
              <a:off x="1035050" y="1557338"/>
              <a:ext cx="2243137" cy="1160463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FFFF66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7" name="Kamerun"/>
            <p:cNvSpPr>
              <a:spLocks/>
            </p:cNvSpPr>
            <p:nvPr/>
          </p:nvSpPr>
          <p:spPr bwMode="gray">
            <a:xfrm>
              <a:off x="4459288" y="3651251"/>
              <a:ext cx="219075" cy="373063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8" name="Kambodia"/>
            <p:cNvSpPr>
              <a:spLocks/>
            </p:cNvSpPr>
            <p:nvPr/>
          </p:nvSpPr>
          <p:spPr bwMode="gray">
            <a:xfrm>
              <a:off x="7127875" y="3606801"/>
              <a:ext cx="152400" cy="134938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9" name="Jordan"/>
            <p:cNvSpPr>
              <a:spLocks/>
            </p:cNvSpPr>
            <p:nvPr/>
          </p:nvSpPr>
          <p:spPr bwMode="gray">
            <a:xfrm>
              <a:off x="5189538" y="2998788"/>
              <a:ext cx="112712" cy="134938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0" name="Jemen"/>
            <p:cNvSpPr>
              <a:spLocks/>
            </p:cNvSpPr>
            <p:nvPr/>
          </p:nvSpPr>
          <p:spPr bwMode="gray">
            <a:xfrm>
              <a:off x="5424488" y="3460751"/>
              <a:ext cx="295275" cy="201613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1" name="Japan"/>
            <p:cNvSpPr>
              <a:spLocks noEditPoints="1"/>
            </p:cNvSpPr>
            <p:nvPr/>
          </p:nvSpPr>
          <p:spPr bwMode="gray">
            <a:xfrm>
              <a:off x="7673975" y="2605088"/>
              <a:ext cx="352425" cy="687388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rgbClr val="99003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2" name="Jamaika"/>
            <p:cNvSpPr>
              <a:spLocks/>
            </p:cNvSpPr>
            <p:nvPr/>
          </p:nvSpPr>
          <p:spPr bwMode="gray">
            <a:xfrm>
              <a:off x="2000250" y="3481388"/>
              <a:ext cx="63500" cy="2063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3" name="Italien"/>
            <p:cNvSpPr>
              <a:spLocks noEditPoints="1"/>
            </p:cNvSpPr>
            <p:nvPr/>
          </p:nvSpPr>
          <p:spPr bwMode="gray">
            <a:xfrm>
              <a:off x="4411663" y="2552701"/>
              <a:ext cx="312737" cy="334963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4" name="Israel"/>
            <p:cNvSpPr>
              <a:spLocks/>
            </p:cNvSpPr>
            <p:nvPr/>
          </p:nvSpPr>
          <p:spPr bwMode="gray">
            <a:xfrm>
              <a:off x="5165725" y="2994026"/>
              <a:ext cx="41275" cy="128588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5" name="Island"/>
            <p:cNvSpPr>
              <a:spLocks/>
            </p:cNvSpPr>
            <p:nvPr/>
          </p:nvSpPr>
          <p:spPr bwMode="gray">
            <a:xfrm>
              <a:off x="3757613" y="1966913"/>
              <a:ext cx="230187" cy="88900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003B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6" name="Irland"/>
            <p:cNvSpPr>
              <a:spLocks/>
            </p:cNvSpPr>
            <p:nvPr/>
          </p:nvSpPr>
          <p:spPr bwMode="gray">
            <a:xfrm>
              <a:off x="4000500" y="2298701"/>
              <a:ext cx="112712" cy="119063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7" name="Iran"/>
            <p:cNvSpPr>
              <a:spLocks/>
            </p:cNvSpPr>
            <p:nvPr/>
          </p:nvSpPr>
          <p:spPr bwMode="gray">
            <a:xfrm>
              <a:off x="5400675" y="2787651"/>
              <a:ext cx="579437" cy="474663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8" name="Irak"/>
            <p:cNvSpPr>
              <a:spLocks/>
            </p:cNvSpPr>
            <p:nvPr/>
          </p:nvSpPr>
          <p:spPr bwMode="gray">
            <a:xfrm>
              <a:off x="5283200" y="2868613"/>
              <a:ext cx="276225" cy="265113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79" name="Indonesien"/>
            <p:cNvSpPr>
              <a:spLocks noEditPoints="1"/>
            </p:cNvSpPr>
            <p:nvPr/>
          </p:nvSpPr>
          <p:spPr bwMode="gray">
            <a:xfrm>
              <a:off x="6938963" y="3894138"/>
              <a:ext cx="1314450" cy="523875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99003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0" name="Indien"/>
            <p:cNvSpPr>
              <a:spLocks noEditPoints="1"/>
            </p:cNvSpPr>
            <p:nvPr/>
          </p:nvSpPr>
          <p:spPr bwMode="gray">
            <a:xfrm>
              <a:off x="6134100" y="2909888"/>
              <a:ext cx="785812" cy="949325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" name="Honduras"/>
            <p:cNvSpPr>
              <a:spLocks/>
            </p:cNvSpPr>
            <p:nvPr/>
          </p:nvSpPr>
          <p:spPr bwMode="gray">
            <a:xfrm>
              <a:off x="1679575" y="3559176"/>
              <a:ext cx="179387" cy="98425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" name="Haiti"/>
            <p:cNvSpPr>
              <a:spLocks/>
            </p:cNvSpPr>
            <p:nvPr/>
          </p:nvSpPr>
          <p:spPr bwMode="gray">
            <a:xfrm>
              <a:off x="2119313" y="3433763"/>
              <a:ext cx="79375" cy="61913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3" name="Guyane (Französisch Guiana)"/>
            <p:cNvSpPr>
              <a:spLocks/>
            </p:cNvSpPr>
            <p:nvPr/>
          </p:nvSpPr>
          <p:spPr bwMode="gray">
            <a:xfrm>
              <a:off x="2647950" y="3890963"/>
              <a:ext cx="82550" cy="119063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4" name="Guyana"/>
            <p:cNvSpPr>
              <a:spLocks/>
            </p:cNvSpPr>
            <p:nvPr/>
          </p:nvSpPr>
          <p:spPr bwMode="gray">
            <a:xfrm>
              <a:off x="2455863" y="3803651"/>
              <a:ext cx="131762" cy="234950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5" name="Guinea-Bissau"/>
            <p:cNvSpPr>
              <a:spLocks/>
            </p:cNvSpPr>
            <p:nvPr/>
          </p:nvSpPr>
          <p:spPr bwMode="gray">
            <a:xfrm>
              <a:off x="3751263" y="3663951"/>
              <a:ext cx="74612" cy="63500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6" name="Guinea, Äquatorial"/>
            <p:cNvSpPr>
              <a:spLocks/>
            </p:cNvSpPr>
            <p:nvPr/>
          </p:nvSpPr>
          <p:spPr bwMode="gray">
            <a:xfrm>
              <a:off x="4479925" y="4002088"/>
              <a:ext cx="58737" cy="44450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7" name="Guinea"/>
            <p:cNvSpPr>
              <a:spLocks/>
            </p:cNvSpPr>
            <p:nvPr/>
          </p:nvSpPr>
          <p:spPr bwMode="gray">
            <a:xfrm>
              <a:off x="3787775" y="3667126"/>
              <a:ext cx="209550" cy="177800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8" name="Guatemala"/>
            <p:cNvSpPr>
              <a:spLocks/>
            </p:cNvSpPr>
            <p:nvPr/>
          </p:nvSpPr>
          <p:spPr bwMode="gray">
            <a:xfrm>
              <a:off x="1595438" y="3497263"/>
              <a:ext cx="119062" cy="134938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9" name="Grönland"/>
            <p:cNvSpPr>
              <a:spLocks noEditPoints="1"/>
            </p:cNvSpPr>
            <p:nvPr/>
          </p:nvSpPr>
          <p:spPr bwMode="gray">
            <a:xfrm>
              <a:off x="2984500" y="1547813"/>
              <a:ext cx="1127125" cy="614363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0" name="Großbritannien"/>
            <p:cNvSpPr>
              <a:spLocks noEditPoints="1"/>
            </p:cNvSpPr>
            <p:nvPr/>
          </p:nvSpPr>
          <p:spPr bwMode="gray">
            <a:xfrm>
              <a:off x="4065588" y="2133601"/>
              <a:ext cx="231775" cy="331788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1" name="Griechenland"/>
            <p:cNvSpPr>
              <a:spLocks noEditPoints="1"/>
            </p:cNvSpPr>
            <p:nvPr/>
          </p:nvSpPr>
          <p:spPr bwMode="gray">
            <a:xfrm>
              <a:off x="4773613" y="2724151"/>
              <a:ext cx="214312" cy="22225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2" name="Ghana"/>
            <p:cNvSpPr>
              <a:spLocks/>
            </p:cNvSpPr>
            <p:nvPr/>
          </p:nvSpPr>
          <p:spPr bwMode="gray">
            <a:xfrm>
              <a:off x="4117975" y="3717926"/>
              <a:ext cx="131762" cy="207963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3" name="Georgien"/>
            <p:cNvSpPr>
              <a:spLocks/>
            </p:cNvSpPr>
            <p:nvPr/>
          </p:nvSpPr>
          <p:spPr bwMode="gray">
            <a:xfrm>
              <a:off x="5278438" y="2665413"/>
              <a:ext cx="185737" cy="84138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4" name="Gambia"/>
            <p:cNvSpPr>
              <a:spLocks/>
            </p:cNvSpPr>
            <p:nvPr/>
          </p:nvSpPr>
          <p:spPr bwMode="gray">
            <a:xfrm>
              <a:off x="3738563" y="3630613"/>
              <a:ext cx="85725" cy="2063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5" name="Gabon"/>
            <p:cNvSpPr>
              <a:spLocks/>
            </p:cNvSpPr>
            <p:nvPr/>
          </p:nvSpPr>
          <p:spPr bwMode="gray">
            <a:xfrm>
              <a:off x="4462463" y="3998913"/>
              <a:ext cx="168275" cy="206375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6" name="Frankreich"/>
            <p:cNvSpPr>
              <a:spLocks noEditPoints="1"/>
            </p:cNvSpPr>
            <p:nvPr/>
          </p:nvSpPr>
          <p:spPr bwMode="gray">
            <a:xfrm>
              <a:off x="4122738" y="2424113"/>
              <a:ext cx="366712" cy="315913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7" name="Finnland"/>
            <p:cNvSpPr>
              <a:spLocks/>
            </p:cNvSpPr>
            <p:nvPr/>
          </p:nvSpPr>
          <p:spPr bwMode="gray">
            <a:xfrm>
              <a:off x="4724400" y="1870076"/>
              <a:ext cx="254000" cy="288925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rgbClr val="003B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8" name="Estland"/>
            <p:cNvSpPr>
              <a:spLocks noEditPoints="1"/>
            </p:cNvSpPr>
            <p:nvPr/>
          </p:nvSpPr>
          <p:spPr bwMode="gray">
            <a:xfrm>
              <a:off x="4775200" y="2168526"/>
              <a:ext cx="139700" cy="61913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9" name="Eritrea"/>
            <p:cNvSpPr>
              <a:spLocks/>
            </p:cNvSpPr>
            <p:nvPr/>
          </p:nvSpPr>
          <p:spPr bwMode="gray">
            <a:xfrm>
              <a:off x="5248275" y="3492501"/>
              <a:ext cx="193675" cy="184150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0" name="El Salvador"/>
            <p:cNvSpPr>
              <a:spLocks/>
            </p:cNvSpPr>
            <p:nvPr/>
          </p:nvSpPr>
          <p:spPr bwMode="gray">
            <a:xfrm>
              <a:off x="1651000" y="3609976"/>
              <a:ext cx="68262" cy="44450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1" name="Elfenbeinküste"/>
            <p:cNvSpPr>
              <a:spLocks/>
            </p:cNvSpPr>
            <p:nvPr/>
          </p:nvSpPr>
          <p:spPr bwMode="gray">
            <a:xfrm>
              <a:off x="3965575" y="3730626"/>
              <a:ext cx="176212" cy="207963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2" name="Ecuador"/>
            <p:cNvSpPr>
              <a:spLocks noEditPoints="1"/>
            </p:cNvSpPr>
            <p:nvPr/>
          </p:nvSpPr>
          <p:spPr bwMode="gray">
            <a:xfrm>
              <a:off x="1890713" y="4025901"/>
              <a:ext cx="166687" cy="212725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3" name="Dominikanische Republik"/>
            <p:cNvSpPr>
              <a:spLocks/>
            </p:cNvSpPr>
            <p:nvPr/>
          </p:nvSpPr>
          <p:spPr bwMode="gray">
            <a:xfrm>
              <a:off x="2187575" y="3433763"/>
              <a:ext cx="100012" cy="66675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4" name="Djibouti"/>
            <p:cNvSpPr>
              <a:spLocks/>
            </p:cNvSpPr>
            <p:nvPr/>
          </p:nvSpPr>
          <p:spPr bwMode="gray">
            <a:xfrm>
              <a:off x="5402263" y="3667126"/>
              <a:ext cx="47625" cy="55563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5" name="Deutschland"/>
            <p:cNvSpPr>
              <a:spLocks/>
            </p:cNvSpPr>
            <p:nvPr/>
          </p:nvSpPr>
          <p:spPr bwMode="gray">
            <a:xfrm>
              <a:off x="4398963" y="2309813"/>
              <a:ext cx="227012" cy="236538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6" name="Demokratische Republik Kongo"/>
            <p:cNvSpPr>
              <a:spLocks/>
            </p:cNvSpPr>
            <p:nvPr/>
          </p:nvSpPr>
          <p:spPr bwMode="gray">
            <a:xfrm>
              <a:off x="4530725" y="3957638"/>
              <a:ext cx="215900" cy="280988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7" name="Dänemark"/>
            <p:cNvSpPr>
              <a:spLocks noEditPoints="1"/>
            </p:cNvSpPr>
            <p:nvPr/>
          </p:nvSpPr>
          <p:spPr bwMode="gray">
            <a:xfrm>
              <a:off x="4454525" y="2227263"/>
              <a:ext cx="111125" cy="95250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8" name="Costa Rica"/>
            <p:cNvSpPr>
              <a:spLocks/>
            </p:cNvSpPr>
            <p:nvPr/>
          </p:nvSpPr>
          <p:spPr bwMode="gray">
            <a:xfrm>
              <a:off x="1762125" y="3714751"/>
              <a:ext cx="96837" cy="92075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9" name="China"/>
            <p:cNvSpPr>
              <a:spLocks noEditPoints="1"/>
            </p:cNvSpPr>
            <p:nvPr/>
          </p:nvSpPr>
          <p:spPr bwMode="gray">
            <a:xfrm>
              <a:off x="6188075" y="2349501"/>
              <a:ext cx="1473200" cy="1136650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0" name="Chile"/>
            <p:cNvSpPr>
              <a:spLocks noEditPoints="1"/>
            </p:cNvSpPr>
            <p:nvPr/>
          </p:nvSpPr>
          <p:spPr bwMode="gray">
            <a:xfrm>
              <a:off x="2230438" y="4649788"/>
              <a:ext cx="465137" cy="1219200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1" name="Chad"/>
            <p:cNvSpPr>
              <a:spLocks/>
            </p:cNvSpPr>
            <p:nvPr/>
          </p:nvSpPr>
          <p:spPr bwMode="gray">
            <a:xfrm>
              <a:off x="4597400" y="3316288"/>
              <a:ext cx="298450" cy="519113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2" name="Burundi"/>
            <p:cNvSpPr>
              <a:spLocks/>
            </p:cNvSpPr>
            <p:nvPr/>
          </p:nvSpPr>
          <p:spPr bwMode="gray">
            <a:xfrm>
              <a:off x="5043488" y="4157663"/>
              <a:ext cx="53975" cy="66675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3" name="Burkina Faso"/>
            <p:cNvSpPr>
              <a:spLocks/>
            </p:cNvSpPr>
            <p:nvPr/>
          </p:nvSpPr>
          <p:spPr bwMode="gray">
            <a:xfrm>
              <a:off x="4056063" y="3590926"/>
              <a:ext cx="230187" cy="180975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4" name="Bulgarien"/>
            <p:cNvSpPr>
              <a:spLocks/>
            </p:cNvSpPr>
            <p:nvPr/>
          </p:nvSpPr>
          <p:spPr bwMode="gray">
            <a:xfrm>
              <a:off x="4822825" y="2647951"/>
              <a:ext cx="158750" cy="90488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5" name="Brasilien"/>
            <p:cNvSpPr>
              <a:spLocks noEditPoints="1"/>
            </p:cNvSpPr>
            <p:nvPr/>
          </p:nvSpPr>
          <p:spPr bwMode="gray">
            <a:xfrm>
              <a:off x="2098675" y="3906838"/>
              <a:ext cx="1120775" cy="1266825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6" name="Botswana"/>
            <p:cNvSpPr>
              <a:spLocks/>
            </p:cNvSpPr>
            <p:nvPr/>
          </p:nvSpPr>
          <p:spPr bwMode="gray">
            <a:xfrm>
              <a:off x="4778375" y="4654551"/>
              <a:ext cx="260350" cy="293688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7" name="Bosnien und Herzegowina"/>
            <p:cNvSpPr>
              <a:spLocks/>
            </p:cNvSpPr>
            <p:nvPr/>
          </p:nvSpPr>
          <p:spPr bwMode="gray">
            <a:xfrm>
              <a:off x="4643438" y="2611438"/>
              <a:ext cx="106362" cy="95250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8" name="Bolivien"/>
            <p:cNvSpPr>
              <a:spLocks/>
            </p:cNvSpPr>
            <p:nvPr/>
          </p:nvSpPr>
          <p:spPr bwMode="gray">
            <a:xfrm>
              <a:off x="2233613" y="4392613"/>
              <a:ext cx="358775" cy="42703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9" name="Bhutan"/>
            <p:cNvSpPr>
              <a:spLocks/>
            </p:cNvSpPr>
            <p:nvPr/>
          </p:nvSpPr>
          <p:spPr bwMode="gray">
            <a:xfrm>
              <a:off x="6686550" y="3159126"/>
              <a:ext cx="93662" cy="53975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0" name="Benin"/>
            <p:cNvSpPr>
              <a:spLocks/>
            </p:cNvSpPr>
            <p:nvPr/>
          </p:nvSpPr>
          <p:spPr bwMode="gray">
            <a:xfrm>
              <a:off x="4237038" y="3676651"/>
              <a:ext cx="88900" cy="200025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1" name="Belize"/>
            <p:cNvSpPr>
              <a:spLocks/>
            </p:cNvSpPr>
            <p:nvPr/>
          </p:nvSpPr>
          <p:spPr bwMode="gray">
            <a:xfrm>
              <a:off x="1687513" y="3478213"/>
              <a:ext cx="42862" cy="85725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2" name="Belgien"/>
            <p:cNvSpPr>
              <a:spLocks/>
            </p:cNvSpPr>
            <p:nvPr/>
          </p:nvSpPr>
          <p:spPr bwMode="gray">
            <a:xfrm>
              <a:off x="4321175" y="2417763"/>
              <a:ext cx="90487" cy="61913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3" name="Bangladesh"/>
            <p:cNvSpPr>
              <a:spLocks/>
            </p:cNvSpPr>
            <p:nvPr/>
          </p:nvSpPr>
          <p:spPr bwMode="gray">
            <a:xfrm>
              <a:off x="6673850" y="3217863"/>
              <a:ext cx="150812" cy="171450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4" name="Bahrain"/>
            <p:cNvSpPr>
              <a:spLocks/>
            </p:cNvSpPr>
            <p:nvPr/>
          </p:nvSpPr>
          <p:spPr bwMode="gray">
            <a:xfrm>
              <a:off x="5629275" y="3219451"/>
              <a:ext cx="11112" cy="22225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de-DE" sz="1200" noProof="1">
                <a:solidFill>
                  <a:srgbClr val="FFFFFF"/>
                </a:solidFill>
              </a:endParaRPr>
            </a:p>
          </p:txBody>
        </p:sp>
        <p:sp>
          <p:nvSpPr>
            <p:cNvPr id="525" name="Äthiopien"/>
            <p:cNvSpPr>
              <a:spLocks/>
            </p:cNvSpPr>
            <p:nvPr/>
          </p:nvSpPr>
          <p:spPr bwMode="gray">
            <a:xfrm>
              <a:off x="5159375" y="3595688"/>
              <a:ext cx="425450" cy="371475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6" name="Ägypten"/>
            <p:cNvSpPr>
              <a:spLocks/>
            </p:cNvSpPr>
            <p:nvPr/>
          </p:nvSpPr>
          <p:spPr bwMode="gray">
            <a:xfrm>
              <a:off x="4903788" y="3051176"/>
              <a:ext cx="317500" cy="323850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7" name="Azerbaijan"/>
            <p:cNvSpPr>
              <a:spLocks noEditPoints="1"/>
            </p:cNvSpPr>
            <p:nvPr/>
          </p:nvSpPr>
          <p:spPr bwMode="gray">
            <a:xfrm>
              <a:off x="5419725" y="2719388"/>
              <a:ext cx="146050" cy="117475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8" name="Australien"/>
            <p:cNvSpPr>
              <a:spLocks noEditPoints="1"/>
            </p:cNvSpPr>
            <p:nvPr/>
          </p:nvSpPr>
          <p:spPr bwMode="gray">
            <a:xfrm>
              <a:off x="7331075" y="4422776"/>
              <a:ext cx="1143000" cy="1071563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9" name="Armenien"/>
            <p:cNvSpPr>
              <a:spLocks/>
            </p:cNvSpPr>
            <p:nvPr/>
          </p:nvSpPr>
          <p:spPr bwMode="gray">
            <a:xfrm>
              <a:off x="5380038" y="2736851"/>
              <a:ext cx="88900" cy="85725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0" name="Argentinien"/>
            <p:cNvSpPr>
              <a:spLocks noEditPoints="1"/>
            </p:cNvSpPr>
            <p:nvPr/>
          </p:nvSpPr>
          <p:spPr bwMode="gray">
            <a:xfrm>
              <a:off x="2290763" y="4787901"/>
              <a:ext cx="439737" cy="982663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1" name="Angola"/>
            <p:cNvSpPr>
              <a:spLocks noEditPoints="1"/>
            </p:cNvSpPr>
            <p:nvPr/>
          </p:nvSpPr>
          <p:spPr bwMode="gray">
            <a:xfrm>
              <a:off x="4546600" y="4216401"/>
              <a:ext cx="357187" cy="446088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2" name="Andorra"/>
            <p:cNvSpPr>
              <a:spLocks/>
            </p:cNvSpPr>
            <p:nvPr/>
          </p:nvSpPr>
          <p:spPr bwMode="gray">
            <a:xfrm>
              <a:off x="4276725" y="2697163"/>
              <a:ext cx="12700" cy="6350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3" name="Algerien"/>
            <p:cNvSpPr>
              <a:spLocks/>
            </p:cNvSpPr>
            <p:nvPr/>
          </p:nvSpPr>
          <p:spPr bwMode="gray">
            <a:xfrm>
              <a:off x="3960813" y="2873376"/>
              <a:ext cx="595312" cy="587375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4" name="Albanien"/>
            <p:cNvSpPr>
              <a:spLocks/>
            </p:cNvSpPr>
            <p:nvPr/>
          </p:nvSpPr>
          <p:spPr bwMode="gray">
            <a:xfrm>
              <a:off x="4733925" y="2697163"/>
              <a:ext cx="58737" cy="98425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5" name="Alaska"/>
            <p:cNvSpPr>
              <a:spLocks noEditPoints="1"/>
            </p:cNvSpPr>
            <p:nvPr/>
          </p:nvSpPr>
          <p:spPr bwMode="gray">
            <a:xfrm>
              <a:off x="142875" y="1836738"/>
              <a:ext cx="1236663" cy="534987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rgbClr val="FFFF66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6" name="Afghanistan"/>
            <p:cNvSpPr>
              <a:spLocks/>
            </p:cNvSpPr>
            <p:nvPr/>
          </p:nvSpPr>
          <p:spPr bwMode="gray">
            <a:xfrm>
              <a:off x="5867400" y="2828926"/>
              <a:ext cx="365125" cy="296863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2536" name="Textfeld 2"/>
          <p:cNvSpPr txBox="1">
            <a:spLocks noChangeArrowheads="1"/>
          </p:cNvSpPr>
          <p:nvPr/>
        </p:nvSpPr>
        <p:spPr bwMode="auto">
          <a:xfrm>
            <a:off x="1649413" y="2847975"/>
            <a:ext cx="1535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 b="1" dirty="0"/>
              <a:t>NORTHERN AMERICA</a:t>
            </a:r>
            <a:endParaRPr lang="de-AT" altLang="de-DE" sz="1500" b="1" dirty="0"/>
          </a:p>
        </p:txBody>
      </p:sp>
      <p:sp>
        <p:nvSpPr>
          <p:cNvPr id="22537" name="Textfeld 550"/>
          <p:cNvSpPr txBox="1">
            <a:spLocks noChangeArrowheads="1"/>
          </p:cNvSpPr>
          <p:nvPr/>
        </p:nvSpPr>
        <p:spPr bwMode="auto">
          <a:xfrm>
            <a:off x="1156933" y="4303713"/>
            <a:ext cx="1470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 b="1" dirty="0" smtClean="0"/>
              <a:t>LATIN AMERICA</a:t>
            </a:r>
            <a:endParaRPr lang="de-AT" altLang="de-DE" sz="1500" b="1" dirty="0"/>
          </a:p>
        </p:txBody>
      </p:sp>
      <p:sp>
        <p:nvSpPr>
          <p:cNvPr id="22538" name="Textfeld 551"/>
          <p:cNvSpPr txBox="1">
            <a:spLocks noChangeArrowheads="1"/>
          </p:cNvSpPr>
          <p:nvPr/>
        </p:nvSpPr>
        <p:spPr bwMode="auto">
          <a:xfrm>
            <a:off x="3275856" y="2601779"/>
            <a:ext cx="10331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 b="1" dirty="0" smtClean="0"/>
              <a:t>EUROPE</a:t>
            </a:r>
            <a:endParaRPr lang="de-AT" altLang="de-DE" sz="1500" b="1" dirty="0"/>
          </a:p>
        </p:txBody>
      </p:sp>
      <p:sp>
        <p:nvSpPr>
          <p:cNvPr id="22539" name="Textfeld 552"/>
          <p:cNvSpPr txBox="1">
            <a:spLocks noChangeArrowheads="1"/>
          </p:cNvSpPr>
          <p:nvPr/>
        </p:nvSpPr>
        <p:spPr bwMode="auto">
          <a:xfrm>
            <a:off x="7853377" y="3789040"/>
            <a:ext cx="13991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 b="1" dirty="0" smtClean="0"/>
              <a:t>SOUTH </a:t>
            </a:r>
          </a:p>
          <a:p>
            <a:pPr eaLnBrk="1" hangingPunct="1"/>
            <a:r>
              <a:rPr lang="de-DE" altLang="de-DE" sz="1500" b="1" dirty="0" smtClean="0"/>
              <a:t>EAST ASIA</a:t>
            </a:r>
            <a:endParaRPr lang="de-AT" altLang="de-DE" sz="1500" b="1" dirty="0"/>
          </a:p>
        </p:txBody>
      </p:sp>
      <p:sp>
        <p:nvSpPr>
          <p:cNvPr id="22540" name="Textfeld 553"/>
          <p:cNvSpPr txBox="1">
            <a:spLocks noChangeArrowheads="1"/>
          </p:cNvSpPr>
          <p:nvPr/>
        </p:nvSpPr>
        <p:spPr bwMode="auto">
          <a:xfrm>
            <a:off x="4415944" y="3140968"/>
            <a:ext cx="11641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de-DE" sz="1500" b="1" dirty="0"/>
              <a:t>WESTERN </a:t>
            </a:r>
            <a:endParaRPr lang="de-DE" altLang="de-DE" sz="1500" b="1" dirty="0" smtClean="0"/>
          </a:p>
          <a:p>
            <a:pPr algn="r" eaLnBrk="1" hangingPunct="1"/>
            <a:r>
              <a:rPr lang="de-DE" altLang="de-DE" sz="1500" b="1" dirty="0" smtClean="0"/>
              <a:t>ASIA</a:t>
            </a:r>
            <a:endParaRPr lang="de-AT" altLang="de-DE" sz="1500" b="1" dirty="0"/>
          </a:p>
        </p:txBody>
      </p:sp>
      <p:sp>
        <p:nvSpPr>
          <p:cNvPr id="2" name="Rechteck 1"/>
          <p:cNvSpPr/>
          <p:nvPr/>
        </p:nvSpPr>
        <p:spPr>
          <a:xfrm>
            <a:off x="4490226" y="2632640"/>
            <a:ext cx="180000" cy="1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Gleichschenkliges Dreieck 2"/>
          <p:cNvSpPr/>
          <p:nvPr/>
        </p:nvSpPr>
        <p:spPr>
          <a:xfrm>
            <a:off x="1979712" y="4061087"/>
            <a:ext cx="180000" cy="18000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7" name="Gleichschenkliges Dreieck 536"/>
          <p:cNvSpPr/>
          <p:nvPr/>
        </p:nvSpPr>
        <p:spPr>
          <a:xfrm>
            <a:off x="4952336" y="2901739"/>
            <a:ext cx="180000" cy="18000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8" name="Gleichschenkliges Dreieck 537"/>
          <p:cNvSpPr/>
          <p:nvPr/>
        </p:nvSpPr>
        <p:spPr>
          <a:xfrm>
            <a:off x="7288675" y="4417469"/>
            <a:ext cx="180000" cy="18000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Stern mit 5 Zacken 6"/>
          <p:cNvSpPr/>
          <p:nvPr/>
        </p:nvSpPr>
        <p:spPr>
          <a:xfrm>
            <a:off x="2159712" y="5256616"/>
            <a:ext cx="180000" cy="180000"/>
          </a:xfrm>
          <a:prstGeom prst="star5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0" name="Stern mit 5 Zacken 539"/>
          <p:cNvSpPr/>
          <p:nvPr/>
        </p:nvSpPr>
        <p:spPr>
          <a:xfrm>
            <a:off x="186825" y="6288030"/>
            <a:ext cx="180000" cy="180000"/>
          </a:xfrm>
          <a:prstGeom prst="star5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/>
          </a:p>
        </p:txBody>
      </p:sp>
      <p:sp>
        <p:nvSpPr>
          <p:cNvPr id="542" name="Gleichschenkliges Dreieck 541"/>
          <p:cNvSpPr/>
          <p:nvPr/>
        </p:nvSpPr>
        <p:spPr>
          <a:xfrm>
            <a:off x="187462" y="6037430"/>
            <a:ext cx="180000" cy="18000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/>
          </a:p>
        </p:txBody>
      </p:sp>
      <p:sp>
        <p:nvSpPr>
          <p:cNvPr id="543" name="Rechteck 542"/>
          <p:cNvSpPr/>
          <p:nvPr/>
        </p:nvSpPr>
        <p:spPr>
          <a:xfrm>
            <a:off x="187462" y="5807682"/>
            <a:ext cx="180000" cy="1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0"/>
          </a:p>
        </p:txBody>
      </p:sp>
      <p:sp>
        <p:nvSpPr>
          <p:cNvPr id="541" name="Gleichschenkliges Dreieck 540"/>
          <p:cNvSpPr/>
          <p:nvPr/>
        </p:nvSpPr>
        <p:spPr>
          <a:xfrm>
            <a:off x="2082010" y="2672936"/>
            <a:ext cx="180000" cy="18000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9" name="Textfeld 550"/>
          <p:cNvSpPr txBox="1">
            <a:spLocks noChangeArrowheads="1"/>
          </p:cNvSpPr>
          <p:nvPr/>
        </p:nvSpPr>
        <p:spPr bwMode="auto">
          <a:xfrm>
            <a:off x="4208751" y="4185955"/>
            <a:ext cx="10833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 b="1" dirty="0" smtClean="0"/>
              <a:t>AFRICA</a:t>
            </a:r>
            <a:endParaRPr lang="de-AT" altLang="de-DE" sz="1500" b="1" dirty="0"/>
          </a:p>
        </p:txBody>
      </p:sp>
      <p:sp>
        <p:nvSpPr>
          <p:cNvPr id="544" name="Gleichschenkliges Dreieck 543"/>
          <p:cNvSpPr/>
          <p:nvPr/>
        </p:nvSpPr>
        <p:spPr>
          <a:xfrm>
            <a:off x="4386277" y="2121271"/>
            <a:ext cx="180000" cy="180000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5" name="Textfeld 552"/>
          <p:cNvSpPr txBox="1">
            <a:spLocks noChangeArrowheads="1"/>
          </p:cNvSpPr>
          <p:nvPr/>
        </p:nvSpPr>
        <p:spPr bwMode="auto">
          <a:xfrm>
            <a:off x="6156176" y="4005064"/>
            <a:ext cx="9003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 b="1" dirty="0" smtClean="0"/>
              <a:t>SOUTH ASIA</a:t>
            </a:r>
            <a:endParaRPr lang="de-AT" altLang="de-DE" sz="1500" b="1" dirty="0"/>
          </a:p>
        </p:txBody>
      </p:sp>
      <p:sp>
        <p:nvSpPr>
          <p:cNvPr id="546" name="Textfeld 552"/>
          <p:cNvSpPr txBox="1">
            <a:spLocks noChangeArrowheads="1"/>
          </p:cNvSpPr>
          <p:nvPr/>
        </p:nvSpPr>
        <p:spPr bwMode="auto">
          <a:xfrm>
            <a:off x="5436096" y="2241739"/>
            <a:ext cx="1670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500" b="1" dirty="0" smtClean="0"/>
              <a:t>CENTRAL ASIA</a:t>
            </a:r>
            <a:endParaRPr lang="de-AT" altLang="de-DE" sz="1500" b="1" dirty="0"/>
          </a:p>
        </p:txBody>
      </p:sp>
      <p:graphicFrame>
        <p:nvGraphicFramePr>
          <p:cNvPr id="547" name="Tabelle 5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34431"/>
              </p:ext>
            </p:extLst>
          </p:nvPr>
        </p:nvGraphicFramePr>
        <p:xfrm>
          <a:off x="503989" y="5789311"/>
          <a:ext cx="1062123" cy="69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23"/>
              </a:tblGrid>
              <a:tr h="228868">
                <a:tc>
                  <a:txBody>
                    <a:bodyPr/>
                    <a:lstStyle/>
                    <a:p>
                      <a:pPr algn="l"/>
                      <a:r>
                        <a:rPr lang="de-DE" sz="800" b="0" dirty="0" smtClean="0">
                          <a:solidFill>
                            <a:schemeClr val="tx1"/>
                          </a:solidFill>
                        </a:rPr>
                        <a:t>Headquarters</a:t>
                      </a:r>
                      <a:r>
                        <a:rPr lang="de-DE" sz="800" b="0" baseline="0" dirty="0" smtClean="0">
                          <a:solidFill>
                            <a:schemeClr val="tx1"/>
                          </a:solidFill>
                        </a:rPr>
                        <a:t> Austria</a:t>
                      </a:r>
                      <a:endParaRPr lang="de-AT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 smtClean="0">
                          <a:solidFill>
                            <a:schemeClr val="tx1"/>
                          </a:solidFill>
                        </a:rPr>
                        <a:t>Hub</a:t>
                      </a:r>
                      <a:endParaRPr lang="de-AT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Service / </a:t>
                      </a:r>
                      <a:r>
                        <a:rPr lang="de-DE" sz="800" dirty="0" err="1" smtClean="0"/>
                        <a:t>Sales</a:t>
                      </a:r>
                      <a:r>
                        <a:rPr lang="de-DE" sz="800" dirty="0" smtClean="0"/>
                        <a:t> Location</a:t>
                      </a:r>
                      <a:endParaRPr lang="de-AT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3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7504" y="914400"/>
            <a:ext cx="9036496" cy="5032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Сертификаты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4517" name="Bildplatzhalter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589" y="4141788"/>
            <a:ext cx="1488671" cy="210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4520" name="Bildplatzhalter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769" y="4141788"/>
            <a:ext cx="1487036" cy="210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452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5963">
            <a:off x="7035354" y="1718625"/>
            <a:ext cx="1541462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2" name="Titel 9"/>
          <p:cNvSpPr txBox="1">
            <a:spLocks/>
          </p:cNvSpPr>
          <p:nvPr/>
        </p:nvSpPr>
        <p:spPr bwMode="auto">
          <a:xfrm>
            <a:off x="1907704" y="1773238"/>
            <a:ext cx="5472608" cy="50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none" baseline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„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Лучшее Австрийское качество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“</a:t>
            </a:r>
            <a:endParaRPr lang="de-AT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266" y="4161209"/>
            <a:ext cx="1461705" cy="2066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58058">
            <a:off x="510382" y="1756348"/>
            <a:ext cx="1576388" cy="216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G:\62_FINANZ-RECHNUNGSWESEN\RECHNUNGSWESEN\COMPANY INFO\COMPANY INFO_E\D&amp;B_Rating Certificate_201701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84" y="2420888"/>
            <a:ext cx="2102631" cy="14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908720"/>
            <a:ext cx="8686800" cy="5334000"/>
          </a:xfrm>
        </p:spPr>
        <p:txBody>
          <a:bodyPr>
            <a:normAutofit lnSpcReduction="10000"/>
          </a:bodyPr>
          <a:lstStyle/>
          <a:p>
            <a:pPr marL="0" indent="349250" algn="just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Компания </a:t>
            </a:r>
            <a:r>
              <a:rPr lang="ru-RU" sz="23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GLOBAL HYDRO ENERGY </a:t>
            </a:r>
            <a:r>
              <a:rPr lang="en-US" sz="23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GMBH</a:t>
            </a:r>
            <a:r>
              <a:rPr lang="ru-RU" sz="23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(Австрия) является одним из мировых лидеров в проектировании и создании МГЭС и ЦКМГЭС. Большой практический опыт, высокая квалификация сотрудников, а также собственная проектная и производственная база позволяет компании находить оптимальные решения для своих клиентов. </a:t>
            </a:r>
          </a:p>
          <a:p>
            <a:pPr marL="0" indent="349250" algn="just">
              <a:buNone/>
            </a:pPr>
            <a:r>
              <a:rPr lang="ru-RU" sz="23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Сегодня все возможности GLOBAL HYDRO в России реализует её </a:t>
            </a:r>
            <a:r>
              <a:rPr lang="ru-RU" sz="2300" dirty="0" smtClean="0">
                <a:solidFill>
                  <a:srgbClr val="002060"/>
                </a:solidFill>
              </a:rPr>
              <a:t>официальный представитель - ООО «Центральная энергосервисная компания». </a:t>
            </a:r>
          </a:p>
          <a:p>
            <a:pPr marL="0" indent="349250" algn="just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Сотрудничество с АО «</a:t>
            </a:r>
            <a:r>
              <a:rPr lang="ru-RU" sz="2300" dirty="0" err="1" smtClean="0">
                <a:solidFill>
                  <a:srgbClr val="002060"/>
                </a:solidFill>
              </a:rPr>
              <a:t>Русатом</a:t>
            </a:r>
            <a:r>
              <a:rPr lang="ru-RU" sz="2300" dirty="0" smtClean="0">
                <a:solidFill>
                  <a:srgbClr val="002060"/>
                </a:solidFill>
              </a:rPr>
              <a:t> Автоматизированные системы управления» (РАСУ) позволило создать ряд интересных предложений. Эти предложения включают в себя в том числе и элементы финансовой поддержки для потенциальных заказчиков.</a:t>
            </a:r>
          </a:p>
          <a:p>
            <a:pPr marL="0" indent="349250" algn="just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Уже сегодня началась реализация нескольких контрактов в РФ, продолжается проработка ряда других  проектов.</a:t>
            </a:r>
          </a:p>
          <a:p>
            <a:pPr marL="0" indent="349250" algn="just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30580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ООО "Центральная Энергосервисная компания"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Адрес: 119049, Москва, Мытная ул., дом 28, строение 3, помещение 2 комната 1. 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Тел.:  +7 985 970-51-70,  +7 916 770-61-88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45224"/>
            <a:ext cx="2987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471" t="19802" r="77888" b="71214"/>
          <a:stretch>
            <a:fillRect/>
          </a:stretch>
        </p:blipFill>
        <p:spPr bwMode="auto">
          <a:xfrm>
            <a:off x="323528" y="5733256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ell\AppData\Local\Temp\Rar$DRa1380.16756\НАЭВИ ЛОГО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3352800" cy="897276"/>
          </a:xfrm>
          <a:prstGeom prst="rect">
            <a:avLst/>
          </a:prstGeom>
          <a:noFill/>
        </p:spPr>
      </p:pic>
      <p:pic>
        <p:nvPicPr>
          <p:cNvPr id="8" name="Picture 4" descr="C:\Users\Dell\Desktop\РАБОЧАЯ\2019\НАЭВИ\ЦЭС 4 ЛОГОТИП рус.png"/>
          <p:cNvPicPr>
            <a:picLocks noChangeAspect="1" noChangeArrowheads="1"/>
          </p:cNvPicPr>
          <p:nvPr/>
        </p:nvPicPr>
        <p:blipFill>
          <a:blip r:embed="rId5" cstate="print"/>
          <a:srcRect l="7434" t="19357" r="13982" b="7086"/>
          <a:stretch>
            <a:fillRect/>
          </a:stretch>
        </p:blipFill>
        <p:spPr bwMode="auto">
          <a:xfrm>
            <a:off x="323528" y="692696"/>
            <a:ext cx="3886200" cy="99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 txBox="1">
            <a:spLocks/>
          </p:cNvSpPr>
          <p:nvPr/>
        </p:nvSpPr>
        <p:spPr>
          <a:xfrm>
            <a:off x="439416" y="457200"/>
            <a:ext cx="8399784" cy="432767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Вызовы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минигидроэнергетик</a:t>
            </a:r>
            <a:r>
              <a:rPr lang="ru-RU" sz="3200" dirty="0" smtClean="0">
                <a:solidFill>
                  <a:srgbClr val="002060"/>
                </a:solidFill>
              </a:rPr>
              <a:t>е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49478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8600" y="1219200"/>
            <a:ext cx="388620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   Разрушенная инфраструктура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  Большой объем и высокая стоимость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  Отсутствие апробированных стандартизированных системных решений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  Удаленность потребителей и отсутствие транспортной логистики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 Отсутствие финансирования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cn1.nevsedoma.com.ua/images/2011/252/4/10153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1268760"/>
            <a:ext cx="4358713" cy="25202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5976" y="3995678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900" dirty="0" smtClean="0">
                <a:solidFill>
                  <a:srgbClr val="002060"/>
                </a:solidFill>
              </a:rPr>
              <a:t>Отсутствие интереса и не понимание властей перспектив развития данной программы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 Косность мышления и надежда на крупных игроков рынка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  Препоны со стороны менеджмента существующей генерации и сетей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 Слабая законодательная база в поддержку развития ВИЭ.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2" name="Picture 4" descr="http://vestnik.am/views/vestnik/img/GES_m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672408" cy="260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Большая часть территорий не входит в единую энергосистему. Зачастую низкая плотность населения и громадные расстояния между объектами потребления делают нецелесообразным строительство ЛЭП, и возникают изолированные энергоузлы на привозном топливе - мазуте или солярке.</a:t>
            </a:r>
            <a:endParaRPr lang="ru-RU" sz="20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2" name="Picture 2" descr="http://total-rating.ru/k/energetika-russ-1-total.jpg"/>
          <p:cNvPicPr>
            <a:picLocks noChangeAspect="1" noChangeArrowheads="1"/>
          </p:cNvPicPr>
          <p:nvPr/>
        </p:nvPicPr>
        <p:blipFill>
          <a:blip r:embed="rId2" cstate="print"/>
          <a:srcRect t="1639"/>
          <a:stretch>
            <a:fillRect/>
          </a:stretch>
        </p:blipFill>
        <p:spPr bwMode="auto">
          <a:xfrm>
            <a:off x="323528" y="1700808"/>
            <a:ext cx="8568952" cy="45365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6309320"/>
            <a:ext cx="1473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http://total-rating.ru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196752"/>
            <a:ext cx="8610600" cy="5328592"/>
          </a:xfrm>
        </p:spPr>
        <p:txBody>
          <a:bodyPr>
            <a:normAutofit lnSpcReduction="10000"/>
          </a:bodyPr>
          <a:lstStyle/>
          <a:p>
            <a:pPr marL="6350" indent="34925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Малые ГЭС - это возможность энергообеспечения удаленных регионов, изолированных от единой энергосистемы либо связанных с ней протяженными ЛЭП со значительными потерями электроэнергии и повышенным риском аварийных отключений. Но, даже в обычных районах, где подача электроэнергии налажена неплохо, МГЭС способны снизить стоимость энергоресурсов и устранить перебои с подачей электричества.</a:t>
            </a:r>
          </a:p>
          <a:p>
            <a:pPr marL="6350" indent="34925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Очевидно, что использование МГЭС позволит обеспечить энергией автономных потребителей, причем, если энергообеспечение осуществлялось с применением, например, </a:t>
            </a:r>
            <a:r>
              <a:rPr lang="ru-RU" sz="2000" dirty="0" err="1" smtClean="0">
                <a:solidFill>
                  <a:srgbClr val="002060"/>
                </a:solidFill>
              </a:rPr>
              <a:t>дизель-генераторов</a:t>
            </a:r>
            <a:r>
              <a:rPr lang="ru-RU" sz="2000" dirty="0" smtClean="0">
                <a:solidFill>
                  <a:srgbClr val="002060"/>
                </a:solidFill>
              </a:rPr>
              <a:t> с завозным топливом, сроки окупаемости могут составить в 2-3 года. Автономными потребителями могут являться удаленные от централизованных сетей поселки,  </a:t>
            </a:r>
            <a:r>
              <a:rPr lang="ru-RU" sz="2000" dirty="0" err="1" smtClean="0">
                <a:solidFill>
                  <a:srgbClr val="002060"/>
                </a:solidFill>
              </a:rPr>
              <a:t>эко-поселения</a:t>
            </a:r>
            <a:r>
              <a:rPr lang="ru-RU" sz="2000" dirty="0" smtClean="0">
                <a:solidFill>
                  <a:srgbClr val="002060"/>
                </a:solidFill>
              </a:rPr>
              <a:t>, предприятия, лесозаготовки, старательские экспедиции и т.д.  А там, где подача электроэнергии налажена неплохо, МГЭС способны снизить её стоимость и устранить перебои с подачей электричества.</a:t>
            </a:r>
          </a:p>
          <a:p>
            <a:pPr marL="6350" indent="349250" algn="just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404664"/>
            <a:ext cx="3839344" cy="3096344"/>
          </a:xfrm>
        </p:spPr>
        <p:txBody>
          <a:bodyPr>
            <a:normAutofit/>
          </a:bodyPr>
          <a:lstStyle/>
          <a:p>
            <a:pPr marL="6350" indent="34925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Строительство первых МГЭС началось еще в прошлом веке, когда они предназначались для энергоснабжения отдельных заводов и поселков. Затем темпы их строительства замедлились из-за конкуренции небольших тепловых электростанций.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mycity.kherson.ua/gallery/albums/obl/razn/obl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4445224" cy="29634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378904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Второй этап строительства МГЭС пришелся на конец 40-х — начало 50-х гг., когда тысячи малых гидростанций строились колхозами, совхозами, предприятиями и государством. В 80—70-х гг. сотни и тысячи МГЭС были выведены из эксплуатации, ликвидированы, законсервированы из-за быстрого развития большой энергетики на базе крупных тепловых и атомных станций</a:t>
            </a:r>
            <a:endParaRPr lang="ru-RU" sz="2000" dirty="0"/>
          </a:p>
        </p:txBody>
      </p:sp>
      <p:pic>
        <p:nvPicPr>
          <p:cNvPr id="1028" name="Picture 4" descr="https://pastvu.com/_p/d/l/l/w/llw5l0j0ihp5qxh5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240360" cy="257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2438400"/>
          </a:xfrm>
        </p:spPr>
        <p:txBody>
          <a:bodyPr>
            <a:noAutofit/>
          </a:bodyPr>
          <a:lstStyle/>
          <a:p>
            <a:pPr marL="0" indent="808038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Интерес к развитию малой гидроэнергетики обусловлен тем, что:</a:t>
            </a:r>
          </a:p>
          <a:p>
            <a:pPr marL="0" indent="274638" algn="just"/>
            <a:r>
              <a:rPr lang="ru-RU" sz="2400" dirty="0" smtClean="0">
                <a:solidFill>
                  <a:srgbClr val="002060"/>
                </a:solidFill>
              </a:rPr>
              <a:t> произведенная МГЭС электроэнергия в четыре раза дешевле электроэнергии, произведенной с объектов тепловой генерации.</a:t>
            </a:r>
          </a:p>
          <a:p>
            <a:pPr marL="0" indent="365125" algn="just"/>
            <a:r>
              <a:rPr lang="ru-RU" sz="2400" dirty="0" smtClean="0">
                <a:solidFill>
                  <a:srgbClr val="002060"/>
                </a:solidFill>
              </a:rPr>
              <a:t> внедрение в строй таких малых ГЭС позволит сократить на 25-80% потребление электроэнергии на существующих инженерных сооружениях и сетях жилищно-коммунального хозяйства тем самым обеспечив развитие территорий.</a:t>
            </a:r>
          </a:p>
          <a:p>
            <a:pPr marL="0" indent="365125" algn="just"/>
            <a:r>
              <a:rPr lang="ru-RU" sz="2400" dirty="0" smtClean="0">
                <a:solidFill>
                  <a:srgbClr val="002060"/>
                </a:solidFill>
              </a:rPr>
              <a:t>обеспечить устойчивые поставки дешевой электроэнергии.  в удаленные, не охваченные электросетями районы.</a:t>
            </a:r>
          </a:p>
          <a:p>
            <a:pPr marL="0" indent="365125" algn="just"/>
            <a:r>
              <a:rPr lang="ru-RU" sz="2400" dirty="0" smtClean="0">
                <a:solidFill>
                  <a:srgbClr val="002060"/>
                </a:solidFill>
              </a:rPr>
              <a:t>при этом, что не маловажно, она не нарушает природного ландшафта, не влияет на качество воды, помогает снизить выбросы парниковых газов, не требует приобретения углеродного топлива.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2438400"/>
          </a:xfrm>
        </p:spPr>
        <p:txBody>
          <a:bodyPr>
            <a:noAutofit/>
          </a:bodyPr>
          <a:lstStyle/>
          <a:p>
            <a:pPr marL="6350" indent="465138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Мировой опыт</a:t>
            </a:r>
          </a:p>
          <a:p>
            <a:pPr marL="6350" indent="465138" algn="ctr">
              <a:buNone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6350" indent="465138" algn="just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Среди наиболее ярких примеров активного освоения потенциала малой гидроэнергетики можно отметить </a:t>
            </a:r>
            <a:r>
              <a:rPr lang="ru-RU" sz="2100" dirty="0" smtClean="0">
                <a:solidFill>
                  <a:srgbClr val="FF0000"/>
                </a:solidFill>
              </a:rPr>
              <a:t>Китай</a:t>
            </a:r>
            <a:r>
              <a:rPr lang="ru-RU" sz="2100" dirty="0" smtClean="0">
                <a:solidFill>
                  <a:srgbClr val="002060"/>
                </a:solidFill>
              </a:rPr>
              <a:t>, где насчитывается 80 тыс. МГЭС. В целом, на гидроэнергетику приходится 17% энергоснабжения Китая и 85% возобновляемой электроэнергии страны. </a:t>
            </a:r>
          </a:p>
          <a:p>
            <a:pPr marL="6350" indent="465138" algn="just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Согласно “Энергетической стратегии </a:t>
            </a:r>
            <a:r>
              <a:rPr lang="ru-RU" sz="2100" dirty="0" smtClean="0">
                <a:solidFill>
                  <a:srgbClr val="FF0000"/>
                </a:solidFill>
              </a:rPr>
              <a:t>Украины</a:t>
            </a:r>
            <a:r>
              <a:rPr lang="ru-RU" sz="2100" dirty="0" smtClean="0">
                <a:solidFill>
                  <a:srgbClr val="002060"/>
                </a:solidFill>
              </a:rPr>
              <a:t> до 2030г.”, предполагается реконструировать и восстановить МГЭС общей мощностью 135 МВт с годовым объемов производства электроэнергии 440 млн. </a:t>
            </a:r>
            <a:r>
              <a:rPr lang="ru-RU" sz="2100" dirty="0" err="1" smtClean="0">
                <a:solidFill>
                  <a:srgbClr val="002060"/>
                </a:solidFill>
              </a:rPr>
              <a:t>кВт.ч</a:t>
            </a:r>
            <a:r>
              <a:rPr lang="ru-RU" sz="2100" dirty="0" smtClean="0">
                <a:solidFill>
                  <a:srgbClr val="002060"/>
                </a:solidFill>
              </a:rPr>
              <a:t>. </a:t>
            </a:r>
          </a:p>
          <a:p>
            <a:pPr marL="6350" indent="465138" algn="just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В</a:t>
            </a:r>
            <a:r>
              <a:rPr lang="ru-RU" sz="2100" dirty="0" smtClean="0">
                <a:solidFill>
                  <a:srgbClr val="FF0000"/>
                </a:solidFill>
              </a:rPr>
              <a:t> Италии</a:t>
            </a:r>
            <a:r>
              <a:rPr lang="ru-RU" sz="2100" dirty="0" smtClean="0">
                <a:solidFill>
                  <a:srgbClr val="002060"/>
                </a:solidFill>
              </a:rPr>
              <a:t>, например, ГЭС установлены повсюду – от маленьких ручейков до больших рек. В регионе Южный Тироль расположено более тыс. станций.</a:t>
            </a:r>
          </a:p>
          <a:p>
            <a:pPr marL="6350" indent="465138" algn="just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В </a:t>
            </a:r>
            <a:r>
              <a:rPr lang="ru-RU" sz="2100" dirty="0" smtClean="0">
                <a:solidFill>
                  <a:srgbClr val="FF0000"/>
                </a:solidFill>
              </a:rPr>
              <a:t>Германии</a:t>
            </a:r>
            <a:r>
              <a:rPr lang="ru-RU" sz="2100" dirty="0" smtClean="0">
                <a:solidFill>
                  <a:srgbClr val="002060"/>
                </a:solidFill>
              </a:rPr>
              <a:t> изобретена самая маленькая ГЭС в мире, которая умещается в рюкзаке и предназначена для подзарядки мобильного телефона.</a:t>
            </a:r>
          </a:p>
          <a:p>
            <a:pPr marL="6350" indent="465138" algn="just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В </a:t>
            </a:r>
            <a:r>
              <a:rPr lang="ru-RU" sz="2100" dirty="0" smtClean="0">
                <a:solidFill>
                  <a:srgbClr val="FF0000"/>
                </a:solidFill>
              </a:rPr>
              <a:t>Швеции</a:t>
            </a:r>
            <a:r>
              <a:rPr lang="ru-RU" sz="2100" dirty="0" smtClean="0">
                <a:solidFill>
                  <a:srgbClr val="002060"/>
                </a:solidFill>
              </a:rPr>
              <a:t> действует 1 350 малых ГЭС, которые вырабатывают 10 % необходимой стране электроэнергии.</a:t>
            </a:r>
          </a:p>
          <a:p>
            <a:pPr marL="6350" indent="465138" algn="just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2438400"/>
          </a:xfrm>
        </p:spPr>
        <p:txBody>
          <a:bodyPr>
            <a:noAutofit/>
          </a:bodyPr>
          <a:lstStyle/>
          <a:p>
            <a:pPr marL="6350" indent="465138" algn="just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По положению на 1 января 2019 года в </a:t>
            </a:r>
            <a:r>
              <a:rPr lang="ru-RU" sz="2100" dirty="0" smtClean="0">
                <a:solidFill>
                  <a:srgbClr val="FF0000"/>
                </a:solidFill>
              </a:rPr>
              <a:t>Армении</a:t>
            </a:r>
            <a:r>
              <a:rPr lang="ru-RU" sz="2100" dirty="0" smtClean="0">
                <a:solidFill>
                  <a:srgbClr val="002060"/>
                </a:solidFill>
              </a:rPr>
              <a:t> действовало 188 МГЭС. Установленная мощность всех МГЭС составляет 328 МВт. В прошлом году, их удельный вес в структуре произведенной в республике электроэнергии, составил 13%. Изменение структуры энергетического баланса страны обусловлено как ростом количества МГЭС, так и увеличением объемов производства ими электроэнергии. А в ближайшие 5 лет в стране планируется построить еще 39 малых ГЭС.</a:t>
            </a:r>
          </a:p>
          <a:p>
            <a:pPr marL="6350" indent="465138" algn="just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В </a:t>
            </a:r>
            <a:r>
              <a:rPr lang="ru-RU" sz="2100" dirty="0" smtClean="0">
                <a:solidFill>
                  <a:srgbClr val="FF0000"/>
                </a:solidFill>
              </a:rPr>
              <a:t>Беларуси</a:t>
            </a:r>
            <a:r>
              <a:rPr lang="ru-RU" sz="2100" dirty="0" smtClean="0">
                <a:solidFill>
                  <a:srgbClr val="002060"/>
                </a:solidFill>
              </a:rPr>
              <a:t>, до создания единой Белорусской энергетической системы, существовало почти 180 МГЭС, которые обеспечивали электроэнергией сельское хозяйство, после — большинство из них было заброшено, а сейчас делаются попытки воссоздать их. Согласно Постановлению СМ РБ от 24 апреля 1997 № 400 «О развитии малой и нетрадиционной энергетики», Концерн «</a:t>
            </a:r>
            <a:r>
              <a:rPr lang="ru-RU" sz="2100" dirty="0" err="1" smtClean="0">
                <a:solidFill>
                  <a:srgbClr val="002060"/>
                </a:solidFill>
              </a:rPr>
              <a:t>Белэнерго</a:t>
            </a:r>
            <a:r>
              <a:rPr lang="ru-RU" sz="2100" dirty="0" smtClean="0">
                <a:solidFill>
                  <a:srgbClr val="002060"/>
                </a:solidFill>
              </a:rPr>
              <a:t>» должен рассчитываться с малыми электростанциями за поставленную электроэнергию по удвоенным тарифам, что дало резкий толчок интереса к развитию МГЭС.</a:t>
            </a:r>
          </a:p>
          <a:p>
            <a:pPr marL="6350" indent="465138" algn="just"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Аналогичные льготы действуют и в </a:t>
            </a:r>
            <a:r>
              <a:rPr lang="ru-RU" sz="2100" dirty="0" smtClean="0">
                <a:solidFill>
                  <a:srgbClr val="FF0000"/>
                </a:solidFill>
              </a:rPr>
              <a:t>Латвии</a:t>
            </a:r>
            <a:r>
              <a:rPr lang="ru-RU" sz="2100" dirty="0" smtClean="0">
                <a:solidFill>
                  <a:srgbClr val="002060"/>
                </a:solidFill>
              </a:rPr>
              <a:t>.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1610</Words>
  <Application>Microsoft Office PowerPoint</Application>
  <PresentationFormat>Экран (4:3)</PresentationFormat>
  <Paragraphs>242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Немного о компании GLOBAL HYDRO ENERGY GMBH</vt:lpstr>
      <vt:lpstr>Площадь коммерческой активности</vt:lpstr>
      <vt:lpstr>Сертификаты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Windows</cp:lastModifiedBy>
  <cp:revision>19</cp:revision>
  <dcterms:created xsi:type="dcterms:W3CDTF">2019-06-18T13:24:37Z</dcterms:created>
  <dcterms:modified xsi:type="dcterms:W3CDTF">2019-10-16T09:04:12Z</dcterms:modified>
</cp:coreProperties>
</file>